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312" r:id="rId2"/>
    <p:sldId id="257" r:id="rId3"/>
    <p:sldId id="313" r:id="rId4"/>
    <p:sldId id="314" r:id="rId5"/>
    <p:sldId id="259" r:id="rId6"/>
    <p:sldId id="315" r:id="rId7"/>
    <p:sldId id="316" r:id="rId8"/>
    <p:sldId id="317" r:id="rId9"/>
    <p:sldId id="318" r:id="rId10"/>
    <p:sldId id="319" r:id="rId11"/>
    <p:sldId id="320" r:id="rId12"/>
    <p:sldId id="376" r:id="rId13"/>
    <p:sldId id="323" r:id="rId14"/>
    <p:sldId id="322" r:id="rId15"/>
    <p:sldId id="324" r:id="rId16"/>
    <p:sldId id="325" r:id="rId17"/>
    <p:sldId id="326" r:id="rId18"/>
    <p:sldId id="328" r:id="rId19"/>
    <p:sldId id="329" r:id="rId20"/>
    <p:sldId id="330" r:id="rId21"/>
    <p:sldId id="331" r:id="rId22"/>
    <p:sldId id="332" r:id="rId23"/>
    <p:sldId id="271" r:id="rId24"/>
    <p:sldId id="333" r:id="rId25"/>
    <p:sldId id="334" r:id="rId26"/>
    <p:sldId id="262" r:id="rId27"/>
    <p:sldId id="263" r:id="rId28"/>
    <p:sldId id="335" r:id="rId29"/>
    <p:sldId id="297" r:id="rId30"/>
    <p:sldId id="336" r:id="rId31"/>
    <p:sldId id="379" r:id="rId32"/>
    <p:sldId id="337" r:id="rId33"/>
    <p:sldId id="339" r:id="rId34"/>
    <p:sldId id="338" r:id="rId35"/>
    <p:sldId id="340" r:id="rId36"/>
    <p:sldId id="345" r:id="rId37"/>
    <p:sldId id="342" r:id="rId38"/>
    <p:sldId id="343" r:id="rId39"/>
    <p:sldId id="344" r:id="rId40"/>
    <p:sldId id="346" r:id="rId41"/>
    <p:sldId id="347" r:id="rId42"/>
    <p:sldId id="348" r:id="rId43"/>
    <p:sldId id="349" r:id="rId44"/>
    <p:sldId id="350" r:id="rId45"/>
    <p:sldId id="351" r:id="rId46"/>
    <p:sldId id="352" r:id="rId47"/>
    <p:sldId id="353" r:id="rId48"/>
    <p:sldId id="354" r:id="rId49"/>
    <p:sldId id="355" r:id="rId50"/>
    <p:sldId id="356" r:id="rId51"/>
    <p:sldId id="364" r:id="rId52"/>
    <p:sldId id="368" r:id="rId53"/>
    <p:sldId id="365" r:id="rId54"/>
    <p:sldId id="366" r:id="rId55"/>
    <p:sldId id="369" r:id="rId56"/>
    <p:sldId id="305" r:id="rId57"/>
    <p:sldId id="372" r:id="rId58"/>
    <p:sldId id="373" r:id="rId59"/>
    <p:sldId id="367" r:id="rId60"/>
    <p:sldId id="357" r:id="rId61"/>
    <p:sldId id="358" r:id="rId62"/>
    <p:sldId id="359" r:id="rId63"/>
    <p:sldId id="360" r:id="rId64"/>
    <p:sldId id="361" r:id="rId65"/>
    <p:sldId id="370" r:id="rId66"/>
    <p:sldId id="374" r:id="rId67"/>
    <p:sldId id="375" r:id="rId68"/>
    <p:sldId id="380" r:id="rId69"/>
    <p:sldId id="381" r:id="rId70"/>
    <p:sldId id="382" r:id="rId71"/>
    <p:sldId id="383" r:id="rId72"/>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Средний стиль 1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9" autoAdjust="0"/>
  </p:normalViewPr>
  <p:slideViewPr>
    <p:cSldViewPr>
      <p:cViewPr>
        <p:scale>
          <a:sx n="77" d="100"/>
          <a:sy n="77" d="100"/>
        </p:scale>
        <p:origin x="-1176" y="210"/>
      </p:cViewPr>
      <p:guideLst>
        <p:guide orient="horz" pos="2160"/>
        <p:guide pos="2880"/>
      </p:guideLst>
    </p:cSldViewPr>
  </p:slideViewPr>
  <p:outlineViewPr>
    <p:cViewPr>
      <p:scale>
        <a:sx n="33" d="100"/>
        <a:sy n="33" d="100"/>
      </p:scale>
      <p:origin x="60" y="15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328FC3-5EF0-4207-92D4-DC98284E20D2}" type="datetimeFigureOut">
              <a:rPr lang="ru-RU" smtClean="0"/>
              <a:pPr/>
              <a:t>14.02.2023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464CC-CD9D-4F06-8DFD-AE48A68B704E}" type="slidenum">
              <a:rPr lang="ru-RU" smtClean="0"/>
              <a:pPr/>
              <a:t>‹#›</a:t>
            </a:fld>
            <a:endParaRPr lang="ru-RU"/>
          </a:p>
        </p:txBody>
      </p:sp>
    </p:spTree>
    <p:extLst>
      <p:ext uri="{BB962C8B-B14F-4D97-AF65-F5344CB8AC3E}">
        <p14:creationId xmlns:p14="http://schemas.microsoft.com/office/powerpoint/2010/main" val="2602938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r>
              <a:rPr lang="ru-RU" sz="1200" b="1" kern="1200" baseline="0" dirty="0">
                <a:solidFill>
                  <a:schemeClr val="tx1"/>
                </a:solidFill>
                <a:latin typeface="+mn-lt"/>
                <a:ea typeface="+mn-ea"/>
                <a:cs typeface="+mn-cs"/>
              </a:rPr>
              <a:t>Мотор-насос в сборе</a:t>
            </a:r>
          </a:p>
          <a:p>
            <a:r>
              <a:rPr lang="ru-RU" sz="1200" kern="1200" baseline="0" dirty="0">
                <a:solidFill>
                  <a:schemeClr val="tx1"/>
                </a:solidFill>
                <a:latin typeface="+mn-lt"/>
                <a:ea typeface="+mn-ea"/>
                <a:cs typeface="+mn-cs"/>
              </a:rPr>
              <a:t>Мотор-насос состоит из насоса, соединенного с электродвигателем, установленным</a:t>
            </a:r>
          </a:p>
          <a:p>
            <a:r>
              <a:rPr lang="ru-RU" sz="1200" kern="1200" baseline="0" dirty="0">
                <a:solidFill>
                  <a:schemeClr val="tx1"/>
                </a:solidFill>
                <a:latin typeface="+mn-lt"/>
                <a:ea typeface="+mn-ea"/>
                <a:cs typeface="+mn-cs"/>
              </a:rPr>
              <a:t>на основании. Этот агрегат служит для перекачивания смазочного масла из</a:t>
            </a:r>
          </a:p>
          <a:p>
            <a:r>
              <a:rPr lang="ru-RU" sz="1200" kern="1200" baseline="0" dirty="0">
                <a:solidFill>
                  <a:schemeClr val="tx1"/>
                </a:solidFill>
                <a:latin typeface="+mn-lt"/>
                <a:ea typeface="+mn-ea"/>
                <a:cs typeface="+mn-cs"/>
              </a:rPr>
              <a:t>маслобака.</a:t>
            </a:r>
            <a:endParaRPr lang="ru-RU" dirty="0"/>
          </a:p>
        </p:txBody>
      </p:sp>
      <p:sp>
        <p:nvSpPr>
          <p:cNvPr id="4" name="Номер слайда 3"/>
          <p:cNvSpPr>
            <a:spLocks noGrp="1"/>
          </p:cNvSpPr>
          <p:nvPr>
            <p:ph type="sldNum" sz="quarter" idx="10"/>
          </p:nvPr>
        </p:nvSpPr>
        <p:spPr/>
        <p:txBody>
          <a:bodyPr/>
          <a:lstStyle/>
          <a:p>
            <a:fld id="{A66DDB0F-BBAC-4B1D-90F7-70A4B7E53044}" type="slidenum">
              <a:rPr lang="ru-RU" smtClean="0"/>
              <a:pPr/>
              <a:t>13</a:t>
            </a:fld>
            <a:endParaRPr lang="ru-RU"/>
          </a:p>
        </p:txBody>
      </p:sp>
    </p:spTree>
    <p:extLst>
      <p:ext uri="{BB962C8B-B14F-4D97-AF65-F5344CB8AC3E}">
        <p14:creationId xmlns:p14="http://schemas.microsoft.com/office/powerpoint/2010/main" val="225418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solidFill>
                <a:schemeClr val="accent1">
                  <a:lumMod val="75000"/>
                </a:schemeClr>
              </a:solidFill>
            </a:endParaRPr>
          </a:p>
        </p:txBody>
      </p:sp>
      <p:sp>
        <p:nvSpPr>
          <p:cNvPr id="4" name="Номер слайда 3"/>
          <p:cNvSpPr>
            <a:spLocks noGrp="1"/>
          </p:cNvSpPr>
          <p:nvPr>
            <p:ph type="sldNum" sz="quarter" idx="10"/>
          </p:nvPr>
        </p:nvSpPr>
        <p:spPr/>
        <p:txBody>
          <a:bodyPr/>
          <a:lstStyle/>
          <a:p>
            <a:fld id="{F721C55F-3E69-47A5-8368-92B762B8FF09}" type="slidenum">
              <a:rPr lang="ru-RU" smtClean="0"/>
              <a:pPr/>
              <a:t>23</a:t>
            </a:fld>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766464CC-CD9D-4F06-8DFD-AE48A68B704E}" type="slidenum">
              <a:rPr lang="ru-RU" smtClean="0"/>
              <a:pPr/>
              <a:t>26</a:t>
            </a:fld>
            <a:endParaRPr lang="ru-RU"/>
          </a:p>
        </p:txBody>
      </p:sp>
    </p:spTree>
    <p:extLst>
      <p:ext uri="{BB962C8B-B14F-4D97-AF65-F5344CB8AC3E}">
        <p14:creationId xmlns:p14="http://schemas.microsoft.com/office/powerpoint/2010/main" val="283416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6464CC-CD9D-4F06-8DFD-AE48A68B704E}" type="slidenum">
              <a:rPr lang="ru-RU" smtClean="0"/>
              <a:pPr/>
              <a:t>35</a:t>
            </a:fld>
            <a:endParaRPr lang="ru-RU"/>
          </a:p>
        </p:txBody>
      </p:sp>
    </p:spTree>
    <p:extLst>
      <p:ext uri="{BB962C8B-B14F-4D97-AF65-F5344CB8AC3E}">
        <p14:creationId xmlns:p14="http://schemas.microsoft.com/office/powerpoint/2010/main" val="152710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766464CC-CD9D-4F06-8DFD-AE48A68B704E}" type="slidenum">
              <a:rPr lang="ru-RU" smtClean="0"/>
              <a:pPr/>
              <a:t>41</a:t>
            </a:fld>
            <a:endParaRPr lang="ru-RU"/>
          </a:p>
        </p:txBody>
      </p:sp>
    </p:spTree>
    <p:extLst>
      <p:ext uri="{BB962C8B-B14F-4D97-AF65-F5344CB8AC3E}">
        <p14:creationId xmlns:p14="http://schemas.microsoft.com/office/powerpoint/2010/main" val="2087063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3" name="Прямоугольник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Прямоугольник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Прямоугольник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Прямоугольник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Прямоугольник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Скругленный прямоугольник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Скругленный прямоугольник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Прямоугольник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ямоугольник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ямоугольник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ямоугольник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Заголовок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ru-RU"/>
              <a:t>Образец заголовка</a:t>
            </a:r>
            <a:endParaRPr kumimoji="0" lang="en-US"/>
          </a:p>
        </p:txBody>
      </p:sp>
      <p:sp>
        <p:nvSpPr>
          <p:cNvPr id="9" name="Подзаголовок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ru-RU"/>
              <a:t>Образец подзаголовка</a:t>
            </a:r>
            <a:endParaRPr kumimoji="0" lang="en-US"/>
          </a:p>
        </p:txBody>
      </p:sp>
      <p:sp>
        <p:nvSpPr>
          <p:cNvPr id="28" name="Дата 27"/>
          <p:cNvSpPr>
            <a:spLocks noGrp="1"/>
          </p:cNvSpPr>
          <p:nvPr>
            <p:ph type="dt" sz="half" idx="10"/>
          </p:nvPr>
        </p:nvSpPr>
        <p:spPr>
          <a:xfrm>
            <a:off x="6705600" y="4206240"/>
            <a:ext cx="960120" cy="457200"/>
          </a:xfrm>
        </p:spPr>
        <p:txBody>
          <a:bodyPr/>
          <a:lstStyle/>
          <a:p>
            <a:fld id="{7EAF463A-BC7C-46EE-9F1E-7F377CCA4891}" type="datetimeFigureOut">
              <a:rPr lang="en-US" smtClean="0"/>
              <a:pPr/>
              <a:t>2/14/2023</a:t>
            </a:fld>
            <a:endParaRPr lang="en-US"/>
          </a:p>
        </p:txBody>
      </p:sp>
      <p:sp>
        <p:nvSpPr>
          <p:cNvPr id="17" name="Нижний колонтитул 16"/>
          <p:cNvSpPr>
            <a:spLocks noGrp="1"/>
          </p:cNvSpPr>
          <p:nvPr>
            <p:ph type="ftr" sz="quarter" idx="11"/>
          </p:nvPr>
        </p:nvSpPr>
        <p:spPr>
          <a:xfrm>
            <a:off x="5410200" y="4205288"/>
            <a:ext cx="1295400" cy="457200"/>
          </a:xfrm>
        </p:spPr>
        <p:txBody>
          <a:bodyPr/>
          <a:lstStyle/>
          <a:p>
            <a:endParaRPr lang="en-US"/>
          </a:p>
        </p:txBody>
      </p:sp>
      <p:sp>
        <p:nvSpPr>
          <p:cNvPr id="29" name="Номер слайда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A483448D-3A78-4528-A469-B745A65DA4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7EAF463A-BC7C-46EE-9F1E-7F377CCA4891}" type="datetimeFigureOut">
              <a:rPr lang="en-US" smtClean="0"/>
              <a:pPr/>
              <a:t>2/14/2023</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81800" y="1143000"/>
            <a:ext cx="1905000" cy="5486400"/>
          </a:xfrm>
        </p:spPr>
        <p:txBody>
          <a:bodyPr vert="eaVert"/>
          <a:lstStyle/>
          <a:p>
            <a:r>
              <a:rPr kumimoji="0" lang="ru-RU"/>
              <a:t>Образец заголовка</a:t>
            </a:r>
            <a:endParaRPr kumimoji="0" lang="en-US"/>
          </a:p>
        </p:txBody>
      </p:sp>
      <p:sp>
        <p:nvSpPr>
          <p:cNvPr id="3" name="Вертикальный текст 2"/>
          <p:cNvSpPr>
            <a:spLocks noGrp="1"/>
          </p:cNvSpPr>
          <p:nvPr>
            <p:ph type="body" orient="vert" idx="1"/>
          </p:nvPr>
        </p:nvSpPr>
        <p:spPr>
          <a:xfrm>
            <a:off x="457200" y="1143000"/>
            <a:ext cx="6248400" cy="5486400"/>
          </a:xfrm>
        </p:spPr>
        <p:txBody>
          <a:bodyPr vert="eaVert"/>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7EAF463A-BC7C-46EE-9F1E-7F377CCA4891}" type="datetimeFigureOut">
              <a:rPr lang="en-US" smtClean="0"/>
              <a:pPr/>
              <a:t>2/14/2023</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Содержимое 2"/>
          <p:cNvSpPr>
            <a:spLocks noGrp="1"/>
          </p:cNvSpPr>
          <p:nvPr>
            <p:ph idx="1"/>
          </p:nvPr>
        </p:nvSpPr>
        <p:spPr/>
        <p:txBody>
          <a:body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Дата 3"/>
          <p:cNvSpPr>
            <a:spLocks noGrp="1"/>
          </p:cNvSpPr>
          <p:nvPr>
            <p:ph type="dt" sz="half" idx="10"/>
          </p:nvPr>
        </p:nvSpPr>
        <p:spPr/>
        <p:txBody>
          <a:bodyPr/>
          <a:lstStyle/>
          <a:p>
            <a:fld id="{7EAF463A-BC7C-46EE-9F1E-7F377CCA4891}" type="datetimeFigureOut">
              <a:rPr lang="en-US" smtClean="0"/>
              <a:pPr/>
              <a:t>2/14/2023</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ru-RU"/>
              <a:t>Образец заголовка</a:t>
            </a:r>
            <a:endParaRPr kumimoji="0" lang="en-US"/>
          </a:p>
        </p:txBody>
      </p:sp>
      <p:sp>
        <p:nvSpPr>
          <p:cNvPr id="3" name="Текст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ru-RU"/>
              <a:t>Образец текста</a:t>
            </a:r>
          </a:p>
        </p:txBody>
      </p:sp>
      <p:sp>
        <p:nvSpPr>
          <p:cNvPr id="4" name="Дата 3"/>
          <p:cNvSpPr>
            <a:spLocks noGrp="1"/>
          </p:cNvSpPr>
          <p:nvPr>
            <p:ph type="dt" sz="half" idx="10"/>
          </p:nvPr>
        </p:nvSpPr>
        <p:spPr/>
        <p:txBody>
          <a:bodyPr/>
          <a:lstStyle/>
          <a:p>
            <a:fld id="{7EAF463A-BC7C-46EE-9F1E-7F377CCA4891}" type="datetimeFigureOut">
              <a:rPr lang="en-US" smtClean="0"/>
              <a:pPr/>
              <a:t>2/14/2023</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kumimoji="0" lang="ru-RU"/>
              <a:t>Образец заголовка</a:t>
            </a:r>
            <a:endParaRPr kumimoji="0" lang="en-US"/>
          </a:p>
        </p:txBody>
      </p:sp>
      <p:sp>
        <p:nvSpPr>
          <p:cNvPr id="3" name="Содержимое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4" name="Содержимое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Дата 4"/>
          <p:cNvSpPr>
            <a:spLocks noGrp="1"/>
          </p:cNvSpPr>
          <p:nvPr>
            <p:ph type="dt" sz="half" idx="10"/>
          </p:nvPr>
        </p:nvSpPr>
        <p:spPr/>
        <p:txBody>
          <a:bodyPr/>
          <a:lstStyle/>
          <a:p>
            <a:fld id="{7EAF463A-BC7C-46EE-9F1E-7F377CCA4891}" type="datetimeFigureOut">
              <a:rPr lang="en-US" smtClean="0"/>
              <a:pPr/>
              <a:t>2/14/2023</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1143000"/>
            <a:ext cx="8382000" cy="1069848"/>
          </a:xfrm>
        </p:spPr>
        <p:txBody>
          <a:bodyPr anchor="ctr"/>
          <a:lstStyle>
            <a:lvl1pPr>
              <a:defRPr sz="4000" b="0" i="0" cap="none" baseline="0"/>
            </a:lvl1pPr>
          </a:lstStyle>
          <a:p>
            <a:r>
              <a:rPr kumimoji="0" lang="ru-RU"/>
              <a:t>Образец заголовка</a:t>
            </a:r>
            <a:endParaRPr kumimoji="0" lang="en-US"/>
          </a:p>
        </p:txBody>
      </p:sp>
      <p:sp>
        <p:nvSpPr>
          <p:cNvPr id="3" name="Текст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sp>
        <p:nvSpPr>
          <p:cNvPr id="4" name="Текст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ru-RU"/>
              <a:t>Образец текста</a:t>
            </a:r>
          </a:p>
        </p:txBody>
      </p:sp>
      <p:sp>
        <p:nvSpPr>
          <p:cNvPr id="5" name="Содержимое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6" name="Содержимое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26" name="Дата 25"/>
          <p:cNvSpPr>
            <a:spLocks noGrp="1"/>
          </p:cNvSpPr>
          <p:nvPr>
            <p:ph type="dt" sz="half" idx="10"/>
          </p:nvPr>
        </p:nvSpPr>
        <p:spPr/>
        <p:txBody>
          <a:bodyPr rtlCol="0"/>
          <a:lstStyle/>
          <a:p>
            <a:fld id="{7EAF463A-BC7C-46EE-9F1E-7F377CCA4891}" type="datetimeFigureOut">
              <a:rPr lang="en-US" smtClean="0"/>
              <a:pPr/>
              <a:t>2/14/2023</a:t>
            </a:fld>
            <a:endParaRPr lang="en-US"/>
          </a:p>
        </p:txBody>
      </p:sp>
      <p:sp>
        <p:nvSpPr>
          <p:cNvPr id="27" name="Номер слайда 26"/>
          <p:cNvSpPr>
            <a:spLocks noGrp="1"/>
          </p:cNvSpPr>
          <p:nvPr>
            <p:ph type="sldNum" sz="quarter" idx="11"/>
          </p:nvPr>
        </p:nvSpPr>
        <p:spPr/>
        <p:txBody>
          <a:bodyPr rtlCol="0"/>
          <a:lstStyle/>
          <a:p>
            <a:fld id="{A483448D-3A78-4528-A469-B745A65DA480}" type="slidenum">
              <a:rPr lang="en-US" smtClean="0"/>
              <a:pPr/>
              <a:t>‹#›</a:t>
            </a:fld>
            <a:endParaRPr lang="en-US"/>
          </a:p>
        </p:txBody>
      </p:sp>
      <p:sp>
        <p:nvSpPr>
          <p:cNvPr id="28" name="Нижний колонтитул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ru-RU"/>
              <a:t>Образец заголовка</a:t>
            </a:r>
            <a:endParaRPr kumimoji="0" lang="en-US"/>
          </a:p>
        </p:txBody>
      </p:sp>
      <p:sp>
        <p:nvSpPr>
          <p:cNvPr id="3" name="Дата 2"/>
          <p:cNvSpPr>
            <a:spLocks noGrp="1"/>
          </p:cNvSpPr>
          <p:nvPr>
            <p:ph type="dt" sz="half" idx="10"/>
          </p:nvPr>
        </p:nvSpPr>
        <p:spPr>
          <a:xfrm>
            <a:off x="6583680" y="612648"/>
            <a:ext cx="957264" cy="457200"/>
          </a:xfrm>
        </p:spPr>
        <p:txBody>
          <a:bodyPr/>
          <a:lstStyle/>
          <a:p>
            <a:fld id="{7EAF463A-BC7C-46EE-9F1E-7F377CCA4891}" type="datetimeFigureOut">
              <a:rPr lang="en-US" smtClean="0"/>
              <a:pPr/>
              <a:t>2/14/2023</a:t>
            </a:fld>
            <a:endParaRPr lang="en-US"/>
          </a:p>
        </p:txBody>
      </p:sp>
      <p:sp>
        <p:nvSpPr>
          <p:cNvPr id="4" name="Нижний колонтитул 3"/>
          <p:cNvSpPr>
            <a:spLocks noGrp="1"/>
          </p:cNvSpPr>
          <p:nvPr>
            <p:ph type="ftr" sz="quarter" idx="11"/>
          </p:nvPr>
        </p:nvSpPr>
        <p:spPr>
          <a:xfrm>
            <a:off x="5257800" y="612648"/>
            <a:ext cx="1325880" cy="457200"/>
          </a:xfrm>
        </p:spPr>
        <p:txBody>
          <a:bodyPr/>
          <a:lstStyle/>
          <a:p>
            <a:endParaRPr lang="en-US"/>
          </a:p>
        </p:txBody>
      </p:sp>
      <p:sp>
        <p:nvSpPr>
          <p:cNvPr id="5" name="Номер слайда 4"/>
          <p:cNvSpPr>
            <a:spLocks noGrp="1"/>
          </p:cNvSpPr>
          <p:nvPr>
            <p:ph type="sldNum" sz="quarter" idx="12"/>
          </p:nvPr>
        </p:nvSpPr>
        <p:spPr>
          <a:xfrm>
            <a:off x="8174736" y="2272"/>
            <a:ext cx="762000" cy="365760"/>
          </a:xfrm>
        </p:spPr>
        <p:txBody>
          <a:bodyPr/>
          <a:lstStyle/>
          <a:p>
            <a:fld id="{A483448D-3A78-4528-A469-B745A65DA4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EAF463A-BC7C-46EE-9F1E-7F377CCA4891}" type="datetimeFigureOut">
              <a:rPr lang="en-US" smtClean="0"/>
              <a:pPr/>
              <a:t>2/14/2023</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53496" y="1101970"/>
            <a:ext cx="3383280" cy="877824"/>
          </a:xfrm>
        </p:spPr>
        <p:txBody>
          <a:bodyPr anchor="b"/>
          <a:lstStyle>
            <a:lvl1pPr algn="l">
              <a:buNone/>
              <a:defRPr sz="1800" b="1"/>
            </a:lvl1pPr>
          </a:lstStyle>
          <a:p>
            <a:r>
              <a:rPr kumimoji="0" lang="ru-RU"/>
              <a:t>Образец заголовка</a:t>
            </a:r>
            <a:endParaRPr kumimoji="0" lang="en-US"/>
          </a:p>
        </p:txBody>
      </p:sp>
      <p:sp>
        <p:nvSpPr>
          <p:cNvPr id="3" name="Текст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ru-RU"/>
              <a:t>Образец текста</a:t>
            </a:r>
          </a:p>
        </p:txBody>
      </p:sp>
      <p:sp>
        <p:nvSpPr>
          <p:cNvPr id="4" name="Содержимое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ru-RU"/>
              <a:t>Образец текста</a:t>
            </a:r>
          </a:p>
          <a:p>
            <a:pPr lvl="1" eaLnBrk="1" latinLnBrk="0" hangingPunct="1"/>
            <a:r>
              <a:rPr lang="ru-RU"/>
              <a:t>Второй уровень</a:t>
            </a:r>
          </a:p>
          <a:p>
            <a:pPr lvl="2" eaLnBrk="1" latinLnBrk="0" hangingPunct="1"/>
            <a:r>
              <a:rPr lang="ru-RU"/>
              <a:t>Третий уровень</a:t>
            </a:r>
          </a:p>
          <a:p>
            <a:pPr lvl="3" eaLnBrk="1" latinLnBrk="0" hangingPunct="1"/>
            <a:r>
              <a:rPr lang="ru-RU"/>
              <a:t>Четвертый уровень</a:t>
            </a:r>
          </a:p>
          <a:p>
            <a:pPr lvl="4" eaLnBrk="1" latinLnBrk="0" hangingPunct="1"/>
            <a:r>
              <a:rPr lang="ru-RU"/>
              <a:t>Пятый уровень</a:t>
            </a:r>
            <a:endParaRPr kumimoji="0" lang="en-US"/>
          </a:p>
        </p:txBody>
      </p:sp>
      <p:sp>
        <p:nvSpPr>
          <p:cNvPr id="5" name="Дата 4"/>
          <p:cNvSpPr>
            <a:spLocks noGrp="1"/>
          </p:cNvSpPr>
          <p:nvPr>
            <p:ph type="dt" sz="half" idx="10"/>
          </p:nvPr>
        </p:nvSpPr>
        <p:spPr/>
        <p:txBody>
          <a:bodyPr/>
          <a:lstStyle/>
          <a:p>
            <a:fld id="{7EAF463A-BC7C-46EE-9F1E-7F377CCA4891}" type="datetimeFigureOut">
              <a:rPr lang="en-US" smtClean="0"/>
              <a:pPr/>
              <a:t>2/14/2023</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ru-RU"/>
              <a:t>Образец заголовка</a:t>
            </a:r>
            <a:endParaRPr kumimoji="0" lang="en-US"/>
          </a:p>
        </p:txBody>
      </p:sp>
      <p:sp>
        <p:nvSpPr>
          <p:cNvPr id="3" name="Рисунок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ru-RU"/>
              <a:t>Вставка рисунка</a:t>
            </a:r>
            <a:endParaRPr kumimoji="0" lang="en-US" dirty="0"/>
          </a:p>
        </p:txBody>
      </p:sp>
      <p:sp>
        <p:nvSpPr>
          <p:cNvPr id="4" name="Текст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ru-RU"/>
              <a:t>Образец текста</a:t>
            </a:r>
          </a:p>
        </p:txBody>
      </p:sp>
      <p:sp>
        <p:nvSpPr>
          <p:cNvPr id="5" name="Дата 4"/>
          <p:cNvSpPr>
            <a:spLocks noGrp="1"/>
          </p:cNvSpPr>
          <p:nvPr>
            <p:ph type="dt" sz="half" idx="10"/>
          </p:nvPr>
        </p:nvSpPr>
        <p:spPr/>
        <p:txBody>
          <a:bodyPr/>
          <a:lstStyle/>
          <a:p>
            <a:fld id="{7EAF463A-BC7C-46EE-9F1E-7F377CCA4891}" type="datetimeFigureOut">
              <a:rPr lang="en-US" smtClean="0"/>
              <a:pPr/>
              <a:t>2/14/2023</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A483448D-3A78-4528-A469-B745A65DA4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Прямоугольник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Прямоугольник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Прямоугольник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Прямоугольник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Прямоугольник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Скругленный прямоугольник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Скругленный прямоугольник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Прямоугольник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Прямоугольник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Прямоугольник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Прямоугольник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Прямоугольник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Прямоугольник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Заголовок 21"/>
          <p:cNvSpPr>
            <a:spLocks noGrp="1"/>
          </p:cNvSpPr>
          <p:nvPr>
            <p:ph type="title"/>
          </p:nvPr>
        </p:nvSpPr>
        <p:spPr>
          <a:xfrm>
            <a:off x="457200" y="1143000"/>
            <a:ext cx="8229600" cy="1066800"/>
          </a:xfrm>
          <a:prstGeom prst="rect">
            <a:avLst/>
          </a:prstGeom>
        </p:spPr>
        <p:txBody>
          <a:bodyPr vert="horz" anchor="ctr">
            <a:normAutofit/>
          </a:bodyPr>
          <a:lstStyle/>
          <a:p>
            <a:r>
              <a:rPr kumimoji="0" lang="ru-RU"/>
              <a:t>Образец заголовка</a:t>
            </a:r>
            <a:endParaRPr kumimoji="0" lang="en-US"/>
          </a:p>
        </p:txBody>
      </p:sp>
      <p:sp>
        <p:nvSpPr>
          <p:cNvPr id="13" name="Текст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ru-RU"/>
              <a:t>Образец текста</a:t>
            </a:r>
          </a:p>
          <a:p>
            <a:pPr lvl="1" eaLnBrk="1" latinLnBrk="0" hangingPunct="1"/>
            <a:r>
              <a:rPr kumimoji="0" lang="ru-RU"/>
              <a:t>Второй уровень</a:t>
            </a:r>
          </a:p>
          <a:p>
            <a:pPr lvl="2" eaLnBrk="1" latinLnBrk="0" hangingPunct="1"/>
            <a:r>
              <a:rPr kumimoji="0" lang="ru-RU"/>
              <a:t>Третий уровень</a:t>
            </a:r>
          </a:p>
          <a:p>
            <a:pPr lvl="3" eaLnBrk="1" latinLnBrk="0" hangingPunct="1"/>
            <a:r>
              <a:rPr kumimoji="0" lang="ru-RU"/>
              <a:t>Четвертый уровень</a:t>
            </a:r>
          </a:p>
          <a:p>
            <a:pPr lvl="4" eaLnBrk="1" latinLnBrk="0" hangingPunct="1"/>
            <a:r>
              <a:rPr kumimoji="0" lang="ru-RU"/>
              <a:t>Пятый уровень</a:t>
            </a:r>
            <a:endParaRPr kumimoji="0" lang="en-US"/>
          </a:p>
        </p:txBody>
      </p:sp>
      <p:sp>
        <p:nvSpPr>
          <p:cNvPr id="14" name="Дата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7EAF463A-BC7C-46EE-9F1E-7F377CCA4891}" type="datetimeFigureOut">
              <a:rPr lang="en-US" smtClean="0"/>
              <a:pPr/>
              <a:t>2/14/2023</a:t>
            </a:fld>
            <a:endParaRPr lang="en-US"/>
          </a:p>
        </p:txBody>
      </p:sp>
      <p:sp>
        <p:nvSpPr>
          <p:cNvPr id="3" name="Нижний колонтитул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Номер слайда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A483448D-3A78-4528-A469-B745A65DA48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p:nvPr/>
        </p:nvPicPr>
        <p:blipFill>
          <a:blip r:embed="rId2" cstate="print"/>
          <a:srcRect/>
          <a:stretch>
            <a:fillRect/>
          </a:stretch>
        </p:blipFill>
        <p:spPr bwMode="auto">
          <a:xfrm>
            <a:off x="1828800" y="609600"/>
            <a:ext cx="5267401" cy="607325"/>
          </a:xfrm>
          <a:prstGeom prst="rect">
            <a:avLst/>
          </a:prstGeom>
          <a:noFill/>
          <a:ln w="9525">
            <a:noFill/>
            <a:miter lim="800000"/>
            <a:headEnd/>
            <a:tailEnd/>
          </a:ln>
        </p:spPr>
      </p:pic>
      <p:pic>
        <p:nvPicPr>
          <p:cNvPr id="1026" name="Picture 2" descr="C:\Users\USER\Desktop\shift7\Рисунок1.jpg"/>
          <p:cNvPicPr>
            <a:picLocks noChangeAspect="1" noChangeArrowheads="1"/>
          </p:cNvPicPr>
          <p:nvPr/>
        </p:nvPicPr>
        <p:blipFill>
          <a:blip r:embed="rId3" cstate="print"/>
          <a:srcRect l="2500" t="9615" r="3333" b="7692"/>
          <a:stretch>
            <a:fillRect/>
          </a:stretch>
        </p:blipFill>
        <p:spPr bwMode="auto">
          <a:xfrm>
            <a:off x="180753" y="1371600"/>
            <a:ext cx="8810847" cy="4191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685800"/>
            <a:ext cx="8991600" cy="762000"/>
          </a:xfrm>
        </p:spPr>
        <p:txBody>
          <a:bodyPr>
            <a:noAutofit/>
          </a:bodyPr>
          <a:lstStyle/>
          <a:p>
            <a:pPr algn="ctr"/>
            <a:r>
              <a:rPr lang="ru-RU" sz="3300" b="1" dirty="0">
                <a:latin typeface="Times New Roman" panose="02020603050405020304" pitchFamily="18" charset="0"/>
                <a:cs typeface="Times New Roman" panose="02020603050405020304" pitchFamily="18" charset="0"/>
              </a:rPr>
              <a:t>Назначения вспомогательных систем ГПА</a:t>
            </a:r>
          </a:p>
        </p:txBody>
      </p:sp>
      <p:sp>
        <p:nvSpPr>
          <p:cNvPr id="3" name="Объект 2"/>
          <p:cNvSpPr>
            <a:spLocks noGrp="1"/>
          </p:cNvSpPr>
          <p:nvPr>
            <p:ph idx="1"/>
          </p:nvPr>
        </p:nvSpPr>
        <p:spPr>
          <a:xfrm>
            <a:off x="76200" y="1447800"/>
            <a:ext cx="8915400" cy="5334000"/>
          </a:xfrm>
        </p:spPr>
        <p:txBody>
          <a:bodyPr>
            <a:noAutofit/>
          </a:bodyPr>
          <a:lstStyle/>
          <a:p>
            <a:pPr algn="just" fontAlgn="base"/>
            <a:r>
              <a:rPr lang="ru-RU" sz="1700" dirty="0">
                <a:latin typeface="Times New Roman" panose="02020603050405020304" pitchFamily="18" charset="0"/>
                <a:cs typeface="Times New Roman" panose="02020603050405020304" pitchFamily="18" charset="0"/>
              </a:rPr>
              <a:t>1. </a:t>
            </a:r>
            <a:r>
              <a:rPr lang="ru-RU" sz="1700" b="1" dirty="0">
                <a:latin typeface="Times New Roman" panose="02020603050405020304" pitchFamily="18" charset="0"/>
                <a:cs typeface="Times New Roman" panose="02020603050405020304" pitchFamily="18" charset="0"/>
              </a:rPr>
              <a:t>Маслосистема</a:t>
            </a:r>
            <a:r>
              <a:rPr lang="en-US" sz="1700" b="1" dirty="0">
                <a:latin typeface="Times New Roman" panose="02020603050405020304" pitchFamily="18" charset="0"/>
                <a:cs typeface="Times New Roman" panose="02020603050405020304" pitchFamily="18" charset="0"/>
              </a:rPr>
              <a:t> </a:t>
            </a:r>
            <a:r>
              <a:rPr lang="ru-RU" sz="1700" dirty="0">
                <a:latin typeface="Times New Roman" panose="02020603050405020304" pitchFamily="18" charset="0"/>
                <a:cs typeface="Times New Roman" panose="02020603050405020304" pitchFamily="18" charset="0"/>
              </a:rPr>
              <a:t>– Система</a:t>
            </a:r>
            <a:r>
              <a:rPr lang="en-US" sz="1700" dirty="0">
                <a:latin typeface="Times New Roman" panose="02020603050405020304" pitchFamily="18" charset="0"/>
                <a:cs typeface="Times New Roman" panose="02020603050405020304" pitchFamily="18" charset="0"/>
              </a:rPr>
              <a:t> </a:t>
            </a:r>
            <a:r>
              <a:rPr lang="ru-RU" sz="1700" dirty="0">
                <a:latin typeface="Times New Roman" panose="02020603050405020304" pitchFamily="18" charset="0"/>
                <a:cs typeface="Times New Roman" panose="02020603050405020304" pitchFamily="18" charset="0"/>
              </a:rPr>
              <a:t>смазки </a:t>
            </a:r>
            <a:r>
              <a:rPr lang="ru-RU" sz="1700" dirty="0">
                <a:solidFill>
                  <a:srgbClr val="FF0000"/>
                </a:solidFill>
                <a:latin typeface="Times New Roman" panose="02020603050405020304" pitchFamily="18" charset="0"/>
                <a:cs typeface="Times New Roman" panose="02020603050405020304" pitchFamily="18" charset="0"/>
              </a:rPr>
              <a:t>ГПА</a:t>
            </a:r>
            <a:r>
              <a:rPr lang="ru-RU" sz="1700" dirty="0">
                <a:latin typeface="Times New Roman" panose="02020603050405020304" pitchFamily="18" charset="0"/>
                <a:cs typeface="Times New Roman" panose="02020603050405020304" pitchFamily="18" charset="0"/>
              </a:rPr>
              <a:t> включает в себя три масляных насосов  (главный, вспомогательный и аварийный), маслобак  с напорными и сливными трубопроводами, предохранительный клапан, охладитель масла, два фильтра со сменными фильтрующими элементами, термостат, электрический нагреватель, датчики давления, температуры и указатели уровня масла. Работа смазочной системы осуществляется следующим образом: после включения вспомогательного масляного насоса, масло под давлением начинает поступать из маслобака  в нагнетательные линии. Датчик перепада, установленный на фильтрах, указывая на перепад давления до и после фильтров, характеризует степень их загрязнения. При достижении перепада давления масла на уровне примерно 207 КПа, НЕОБХОДИМО переключение работы на резервный фильтр;  Очищенное масло после фильтров поступает на регулятор давления, который обеспечивает подачу масла на подшипники с необходимым давлением.</a:t>
            </a:r>
          </a:p>
          <a:p>
            <a:pPr algn="just" fontAlgn="base"/>
            <a:r>
              <a:rPr lang="ru-RU" sz="1700" dirty="0">
                <a:latin typeface="Times New Roman" panose="02020603050405020304" pitchFamily="18" charset="0"/>
                <a:cs typeface="Times New Roman" panose="02020603050405020304" pitchFamily="18" charset="0"/>
              </a:rPr>
              <a:t>Из подшипников масло по сливным трубопроводам поступает обратно в маслобак. </a:t>
            </a:r>
            <a:r>
              <a:rPr lang="ru-RU" sz="1700" dirty="0" err="1">
                <a:latin typeface="Times New Roman" panose="02020603050405020304" pitchFamily="18" charset="0"/>
                <a:cs typeface="Times New Roman" panose="02020603050405020304" pitchFamily="18" charset="0"/>
              </a:rPr>
              <a:t>Термосопротивления</a:t>
            </a:r>
            <a:r>
              <a:rPr lang="ru-RU" sz="1700" dirty="0">
                <a:latin typeface="Times New Roman" pitchFamily="18" charset="0"/>
                <a:cs typeface="Times New Roman" pitchFamily="18" charset="0"/>
              </a:rPr>
              <a:t>, установленные на сливных трубопроводах, позволяют контролировать температуру подшипников двигателя и нагнетателя. Контроль за уровнем масла в маслобаке осуществляется и выводится на пульт управления с помощью уровнемера, установленного на маслобаке. </a:t>
            </a:r>
          </a:p>
          <a:p>
            <a:pPr algn="just" fontAlgn="base"/>
            <a:r>
              <a:rPr lang="ru-RU" sz="1700" dirty="0">
                <a:latin typeface="Times New Roman" pitchFamily="18" charset="0"/>
                <a:cs typeface="Times New Roman" pitchFamily="18" charset="0"/>
              </a:rPr>
              <a:t>В этой установке используется минеральное смазочное масло,  </a:t>
            </a:r>
            <a:r>
              <a:rPr lang="ru-RU" sz="1700" dirty="0">
                <a:solidFill>
                  <a:srgbClr val="FF0000"/>
                </a:solidFill>
                <a:latin typeface="Times New Roman" pitchFamily="18" charset="0"/>
                <a:cs typeface="Times New Roman" pitchFamily="18" charset="0"/>
              </a:rPr>
              <a:t>ISO VG 32 (S150) Мобил </a:t>
            </a:r>
            <a:r>
              <a:rPr lang="en-US" sz="1700" dirty="0">
                <a:solidFill>
                  <a:srgbClr val="FF0000"/>
                </a:solidFill>
                <a:latin typeface="Times New Roman" pitchFamily="18" charset="0"/>
                <a:cs typeface="Times New Roman" pitchFamily="18" charset="0"/>
              </a:rPr>
              <a:t>DTE</a:t>
            </a:r>
            <a:r>
              <a:rPr lang="ru-RU" sz="1700" dirty="0">
                <a:solidFill>
                  <a:srgbClr val="FF0000"/>
                </a:solidFill>
                <a:latin typeface="Times New Roman" pitchFamily="18" charset="0"/>
                <a:cs typeface="Times New Roman" pitchFamily="18" charset="0"/>
              </a:rPr>
              <a:t>832</a:t>
            </a:r>
            <a:r>
              <a:rPr lang="ru-RU" sz="1700" dirty="0">
                <a:latin typeface="Times New Roman" pitchFamily="18" charset="0"/>
                <a:cs typeface="Times New Roman" pitchFamily="18" charset="0"/>
              </a:rPr>
              <a:t>. Другие</a:t>
            </a:r>
            <a:r>
              <a:rPr lang="en-US" sz="1700" dirty="0">
                <a:latin typeface="Times New Roman" pitchFamily="18" charset="0"/>
                <a:cs typeface="Times New Roman" pitchFamily="18" charset="0"/>
              </a:rPr>
              <a:t> </a:t>
            </a:r>
            <a:r>
              <a:rPr lang="ru-RU" sz="1700" dirty="0">
                <a:latin typeface="Times New Roman" pitchFamily="18" charset="0"/>
                <a:cs typeface="Times New Roman" pitchFamily="18" charset="0"/>
              </a:rPr>
              <a:t>подходящие масла, которые можно применять, приведены в ТУ </a:t>
            </a:r>
            <a:r>
              <a:rPr lang="ru-RU" sz="1700" dirty="0" err="1">
                <a:latin typeface="Times New Roman" pitchFamily="18" charset="0"/>
                <a:cs typeface="Times New Roman" pitchFamily="18" charset="0"/>
              </a:rPr>
              <a:t>Solar</a:t>
            </a:r>
            <a:r>
              <a:rPr lang="ru-RU" sz="1700" dirty="0">
                <a:latin typeface="Times New Roman" pitchFamily="18" charset="0"/>
                <a:cs typeface="Times New Roman" pitchFamily="18" charset="0"/>
              </a:rPr>
              <a:t> ES 9-224.</a:t>
            </a:r>
          </a:p>
          <a:p>
            <a:pPr algn="just" fontAlgn="base"/>
            <a:endParaRPr lang="ru-RU" sz="1700" dirty="0">
              <a:latin typeface="Times New Roman" pitchFamily="18" charset="0"/>
              <a:cs typeface="Times New Roman" pitchFamily="18" charset="0"/>
            </a:endParaRPr>
          </a:p>
        </p:txBody>
      </p:sp>
    </p:spTree>
    <p:extLst>
      <p:ext uri="{BB962C8B-B14F-4D97-AF65-F5344CB8AC3E}">
        <p14:creationId xmlns:p14="http://schemas.microsoft.com/office/powerpoint/2010/main" val="561326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200" y="609600"/>
            <a:ext cx="9067800" cy="1066800"/>
          </a:xfrm>
        </p:spPr>
        <p:txBody>
          <a:bodyPr/>
          <a:lstStyle/>
          <a:p>
            <a:pPr algn="ctr"/>
            <a:r>
              <a:rPr lang="ru-RU" b="1" dirty="0">
                <a:latin typeface="Times New Roman" panose="02020603050405020304" pitchFamily="18" charset="0"/>
                <a:cs typeface="Times New Roman" panose="02020603050405020304" pitchFamily="18" charset="0"/>
              </a:rPr>
              <a:t>Схема системы смазки ГПА </a:t>
            </a:r>
            <a:r>
              <a:rPr lang="en-US" b="1" dirty="0">
                <a:latin typeface="Times New Roman" panose="02020603050405020304" pitchFamily="18" charset="0"/>
                <a:cs typeface="Times New Roman" panose="02020603050405020304" pitchFamily="18" charset="0"/>
              </a:rPr>
              <a:t>Solar</a:t>
            </a:r>
            <a:r>
              <a:rPr lang="ru-RU" b="1" dirty="0">
                <a:latin typeface="Times New Roman" panose="02020603050405020304" pitchFamily="18" charset="0"/>
                <a:cs typeface="Times New Roman" panose="02020603050405020304" pitchFamily="18" charset="0"/>
              </a:rPr>
              <a:t> </a:t>
            </a:r>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52600"/>
            <a:ext cx="8610600" cy="482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09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685800"/>
            <a:ext cx="8991600" cy="762000"/>
          </a:xfrm>
        </p:spPr>
        <p:txBody>
          <a:bodyPr>
            <a:noAutofit/>
          </a:bodyPr>
          <a:lstStyle/>
          <a:p>
            <a:pPr algn="ctr"/>
            <a:r>
              <a:rPr lang="ru-RU" sz="3600" b="1" dirty="0">
                <a:latin typeface="Times New Roman" panose="02020603050405020304" pitchFamily="18" charset="0"/>
                <a:cs typeface="Times New Roman" panose="02020603050405020304" pitchFamily="18" charset="0"/>
              </a:rPr>
              <a:t>Основные параметры системы смазки ГПА </a:t>
            </a:r>
            <a:r>
              <a:rPr lang="en-US" sz="3600" b="1" dirty="0">
                <a:latin typeface="Times New Roman" panose="02020603050405020304" pitchFamily="18" charset="0"/>
                <a:cs typeface="Times New Roman" panose="02020603050405020304" pitchFamily="18" charset="0"/>
              </a:rPr>
              <a:t>Solar</a:t>
            </a:r>
            <a:endParaRPr lang="ru-RU" sz="33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0" y="1828800"/>
            <a:ext cx="9144000" cy="4953000"/>
          </a:xfrm>
        </p:spPr>
        <p:txBody>
          <a:bodyPr>
            <a:noAutofit/>
          </a:bodyPr>
          <a:lstStyle/>
          <a:p>
            <a:r>
              <a:rPr lang="ru-RU" sz="1600" dirty="0">
                <a:solidFill>
                  <a:schemeClr val="tx1">
                    <a:lumMod val="85000"/>
                    <a:lumOff val="15000"/>
                  </a:schemeClr>
                </a:solidFill>
                <a:latin typeface="Times New Roman" pitchFamily="18" charset="0"/>
                <a:cs typeface="Times New Roman" pitchFamily="18" charset="0"/>
              </a:rPr>
              <a:t>Объём резервного масло ГПА составляет 5015литров.</a:t>
            </a:r>
          </a:p>
          <a:p>
            <a:r>
              <a:rPr lang="ru-RU" sz="1600" dirty="0">
                <a:solidFill>
                  <a:schemeClr val="tx1">
                    <a:lumMod val="85000"/>
                    <a:lumOff val="15000"/>
                  </a:schemeClr>
                </a:solidFill>
                <a:latin typeface="Times New Roman" pitchFamily="18" charset="0"/>
                <a:cs typeface="Times New Roman" pitchFamily="18" charset="0"/>
              </a:rPr>
              <a:t>Объем циркулирующего масло составляет 1885л. </a:t>
            </a:r>
          </a:p>
          <a:p>
            <a:r>
              <a:rPr lang="ru-RU" sz="1600" dirty="0">
                <a:solidFill>
                  <a:schemeClr val="tx1">
                    <a:lumMod val="85000"/>
                    <a:lumOff val="15000"/>
                  </a:schemeClr>
                </a:solidFill>
                <a:latin typeface="Times New Roman" pitchFamily="18" charset="0"/>
                <a:cs typeface="Times New Roman" pitchFamily="18" charset="0"/>
              </a:rPr>
              <a:t>Уровень смазочного масло в маслобаке агрегата </a:t>
            </a:r>
            <a:r>
              <a:rPr lang="pt-BR" sz="1600" dirty="0">
                <a:solidFill>
                  <a:schemeClr val="tx1">
                    <a:lumMod val="85000"/>
                    <a:lumOff val="15000"/>
                  </a:schemeClr>
                </a:solidFill>
                <a:latin typeface="Times New Roman" pitchFamily="18" charset="0"/>
                <a:cs typeface="Times New Roman" pitchFamily="18" charset="0"/>
              </a:rPr>
              <a:t> 53cm</a:t>
            </a:r>
            <a:r>
              <a:rPr lang="ru-RU" sz="1600" dirty="0">
                <a:solidFill>
                  <a:schemeClr val="tx1">
                    <a:lumMod val="85000"/>
                    <a:lumOff val="15000"/>
                  </a:schemeClr>
                </a:solidFill>
                <a:latin typeface="Times New Roman" pitchFamily="18" charset="0"/>
                <a:cs typeface="Times New Roman" pitchFamily="18" charset="0"/>
              </a:rPr>
              <a:t> </a:t>
            </a:r>
            <a:r>
              <a:rPr lang="pt-BR" sz="1600" dirty="0">
                <a:solidFill>
                  <a:schemeClr val="tx1">
                    <a:lumMod val="85000"/>
                    <a:lumOff val="15000"/>
                  </a:schemeClr>
                </a:solidFill>
                <a:latin typeface="Times New Roman" pitchFamily="18" charset="0"/>
                <a:cs typeface="Times New Roman" pitchFamily="18" charset="0"/>
              </a:rPr>
              <a:t>[L:49.1cm LL:43.0cm</a:t>
            </a:r>
            <a:r>
              <a:rPr lang="ru-RU" sz="1600" dirty="0">
                <a:solidFill>
                  <a:schemeClr val="tx1">
                    <a:lumMod val="85000"/>
                    <a:lumOff val="15000"/>
                  </a:schemeClr>
                </a:solidFill>
                <a:latin typeface="Times New Roman" pitchFamily="18" charset="0"/>
                <a:cs typeface="Times New Roman" pitchFamily="18" charset="0"/>
              </a:rPr>
              <a:t> </a:t>
            </a:r>
            <a:r>
              <a:rPr lang="pt-BR" sz="1600" dirty="0">
                <a:solidFill>
                  <a:schemeClr val="tx1">
                    <a:lumMod val="85000"/>
                    <a:lumOff val="15000"/>
                  </a:schemeClr>
                </a:solidFill>
                <a:latin typeface="Times New Roman" pitchFamily="18" charset="0"/>
                <a:cs typeface="Times New Roman" pitchFamily="18" charset="0"/>
              </a:rPr>
              <a:t>H: 60.3cm]</a:t>
            </a:r>
            <a:endParaRPr lang="ru-RU"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Температуры смазочного масло перед пуском не меньше 18 °C</a:t>
            </a:r>
          </a:p>
          <a:p>
            <a:r>
              <a:rPr lang="ru-RU" sz="1600" dirty="0">
                <a:solidFill>
                  <a:schemeClr val="tx1">
                    <a:lumMod val="85000"/>
                    <a:lumOff val="15000"/>
                  </a:schemeClr>
                </a:solidFill>
                <a:latin typeface="Times New Roman" pitchFamily="18" charset="0"/>
                <a:cs typeface="Times New Roman" pitchFamily="18" charset="0"/>
              </a:rPr>
              <a:t>Электронагреватель смазочного масло Н3103    </a:t>
            </a:r>
            <a:r>
              <a:rPr lang="ru-RU" sz="1600" dirty="0" err="1">
                <a:solidFill>
                  <a:schemeClr val="tx1">
                    <a:lumMod val="85000"/>
                    <a:lumOff val="15000"/>
                  </a:schemeClr>
                </a:solidFill>
                <a:latin typeface="Times New Roman" pitchFamily="18" charset="0"/>
                <a:cs typeface="Times New Roman" pitchFamily="18" charset="0"/>
              </a:rPr>
              <a:t>Вкл</a:t>
            </a:r>
            <a:r>
              <a:rPr lang="ru-RU" sz="1600" dirty="0">
                <a:solidFill>
                  <a:schemeClr val="tx1">
                    <a:lumMod val="85000"/>
                    <a:lumOff val="15000"/>
                  </a:schemeClr>
                </a:solidFill>
                <a:latin typeface="Times New Roman" pitchFamily="18" charset="0"/>
                <a:cs typeface="Times New Roman" pitchFamily="18" charset="0"/>
              </a:rPr>
              <a:t>- 18 ̊С    </a:t>
            </a:r>
            <a:r>
              <a:rPr lang="ru-RU" sz="1600" dirty="0" err="1">
                <a:solidFill>
                  <a:schemeClr val="tx1">
                    <a:lumMod val="85000"/>
                    <a:lumOff val="15000"/>
                  </a:schemeClr>
                </a:solidFill>
                <a:latin typeface="Times New Roman" pitchFamily="18" charset="0"/>
                <a:cs typeface="Times New Roman" pitchFamily="18" charset="0"/>
              </a:rPr>
              <a:t>Выкл</a:t>
            </a:r>
            <a:r>
              <a:rPr lang="ru-RU" sz="1600" dirty="0">
                <a:solidFill>
                  <a:schemeClr val="tx1">
                    <a:lumMod val="85000"/>
                    <a:lumOff val="15000"/>
                  </a:schemeClr>
                </a:solidFill>
                <a:latin typeface="Times New Roman" pitchFamily="18" charset="0"/>
                <a:cs typeface="Times New Roman" pitchFamily="18" charset="0"/>
              </a:rPr>
              <a:t>- 21̊С</a:t>
            </a:r>
          </a:p>
          <a:p>
            <a:r>
              <a:rPr lang="ru-RU" sz="1600" dirty="0">
                <a:solidFill>
                  <a:schemeClr val="tx1">
                    <a:lumMod val="85000"/>
                    <a:lumOff val="15000"/>
                  </a:schemeClr>
                </a:solidFill>
                <a:latin typeface="Times New Roman" pitchFamily="18" charset="0"/>
                <a:cs typeface="Times New Roman" pitchFamily="18" charset="0"/>
              </a:rPr>
              <a:t>Температура смазочного масло для подшипников в рабочем режиме после АВО   должно находиться в диапазон от 55 °C до 58 °C</a:t>
            </a:r>
          </a:p>
          <a:p>
            <a:r>
              <a:rPr lang="nl-NL" sz="1600" dirty="0">
                <a:solidFill>
                  <a:schemeClr val="tx1">
                    <a:lumMod val="85000"/>
                    <a:lumOff val="15000"/>
                  </a:schemeClr>
                </a:solidFill>
                <a:latin typeface="Times New Roman" pitchFamily="18" charset="0"/>
                <a:cs typeface="Times New Roman" pitchFamily="18" charset="0"/>
              </a:rPr>
              <a:t>TE3200</a:t>
            </a:r>
            <a:r>
              <a:rPr lang="ru-RU" sz="1600" dirty="0">
                <a:solidFill>
                  <a:schemeClr val="tx1">
                    <a:lumMod val="85000"/>
                    <a:lumOff val="15000"/>
                  </a:schemeClr>
                </a:solidFill>
                <a:latin typeface="Times New Roman" pitchFamily="18" charset="0"/>
                <a:cs typeface="Times New Roman" pitchFamily="18" charset="0"/>
              </a:rPr>
              <a:t> – температурный датчик установленный на масленом коллекторе подачи.</a:t>
            </a:r>
          </a:p>
          <a:p>
            <a:r>
              <a:rPr lang="ru-RU" sz="1600" dirty="0">
                <a:solidFill>
                  <a:schemeClr val="tx1">
                    <a:lumMod val="85000"/>
                    <a:lumOff val="15000"/>
                  </a:schemeClr>
                </a:solidFill>
                <a:latin typeface="Times New Roman" pitchFamily="18" charset="0"/>
                <a:cs typeface="Times New Roman" pitchFamily="18" charset="0"/>
              </a:rPr>
              <a:t>Температура подшипника двигателя №1 </a:t>
            </a:r>
            <a:r>
              <a:rPr lang="en-US" sz="1600" dirty="0">
                <a:solidFill>
                  <a:schemeClr val="tx1">
                    <a:lumMod val="85000"/>
                    <a:lumOff val="15000"/>
                  </a:schemeClr>
                </a:solidFill>
                <a:latin typeface="Times New Roman" pitchFamily="18" charset="0"/>
                <a:cs typeface="Times New Roman" pitchFamily="18" charset="0"/>
              </a:rPr>
              <a:t>TE3510</a:t>
            </a:r>
            <a:r>
              <a:rPr lang="ru-RU" sz="1600" dirty="0">
                <a:solidFill>
                  <a:schemeClr val="tx1">
                    <a:lumMod val="85000"/>
                    <a:lumOff val="15000"/>
                  </a:schemeClr>
                </a:solidFill>
                <a:latin typeface="Times New Roman" pitchFamily="18" charset="0"/>
                <a:cs typeface="Times New Roman" pitchFamily="18" charset="0"/>
              </a:rPr>
              <a:t>         </a:t>
            </a:r>
            <a:r>
              <a:rPr lang="nl-NL" sz="1600" dirty="0">
                <a:solidFill>
                  <a:schemeClr val="tx1">
                    <a:lumMod val="85000"/>
                    <a:lumOff val="15000"/>
                  </a:schemeClr>
                </a:solidFill>
                <a:latin typeface="Times New Roman" pitchFamily="18" charset="0"/>
                <a:cs typeface="Times New Roman" pitchFamily="18" charset="0"/>
              </a:rPr>
              <a:t>&lt;[H: TE3200 + 25℃</a:t>
            </a:r>
            <a:r>
              <a:rPr lang="ru-RU" sz="1600" dirty="0">
                <a:solidFill>
                  <a:schemeClr val="tx1">
                    <a:lumMod val="85000"/>
                    <a:lumOff val="15000"/>
                  </a:schemeClr>
                </a:solidFill>
                <a:latin typeface="Times New Roman" pitchFamily="18" charset="0"/>
                <a:cs typeface="Times New Roman" pitchFamily="18" charset="0"/>
              </a:rPr>
              <a:t>     </a:t>
            </a:r>
            <a:r>
              <a:rPr lang="nl-NL" sz="1600" dirty="0">
                <a:solidFill>
                  <a:schemeClr val="tx1">
                    <a:lumMod val="85000"/>
                    <a:lumOff val="15000"/>
                  </a:schemeClr>
                </a:solidFill>
                <a:latin typeface="Times New Roman" pitchFamily="18" charset="0"/>
                <a:cs typeface="Times New Roman" pitchFamily="18" charset="0"/>
              </a:rPr>
              <a:t>HH: TE3200 + 28℃]</a:t>
            </a:r>
            <a:endParaRPr lang="ru-RU"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Температура подшипников двигателя  №2 и №3 TE3520 </a:t>
            </a:r>
            <a:r>
              <a:rPr lang="nl-NL" sz="1600" dirty="0">
                <a:solidFill>
                  <a:schemeClr val="tx1">
                    <a:lumMod val="85000"/>
                    <a:lumOff val="15000"/>
                  </a:schemeClr>
                </a:solidFill>
                <a:latin typeface="Times New Roman" pitchFamily="18" charset="0"/>
                <a:cs typeface="Times New Roman" pitchFamily="18" charset="0"/>
              </a:rPr>
              <a:t>[H: TE3200 + 61℃</a:t>
            </a:r>
            <a:r>
              <a:rPr lang="ru-RU" sz="1600" dirty="0">
                <a:solidFill>
                  <a:schemeClr val="tx1">
                    <a:lumMod val="85000"/>
                    <a:lumOff val="15000"/>
                  </a:schemeClr>
                </a:solidFill>
                <a:latin typeface="Times New Roman" pitchFamily="18" charset="0"/>
                <a:cs typeface="Times New Roman" pitchFamily="18" charset="0"/>
              </a:rPr>
              <a:t>  </a:t>
            </a:r>
            <a:r>
              <a:rPr lang="nl-NL" sz="1600" dirty="0">
                <a:solidFill>
                  <a:schemeClr val="tx1">
                    <a:lumMod val="85000"/>
                    <a:lumOff val="15000"/>
                  </a:schemeClr>
                </a:solidFill>
                <a:latin typeface="Times New Roman" pitchFamily="18" charset="0"/>
                <a:cs typeface="Times New Roman" pitchFamily="18" charset="0"/>
              </a:rPr>
              <a:t>HH: TE3200 + 69℃]</a:t>
            </a:r>
            <a:endParaRPr lang="en-US"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Температура подшипников двигателя  №4 и №5 </a:t>
            </a:r>
            <a:r>
              <a:rPr lang="en-US" sz="1600" dirty="0">
                <a:solidFill>
                  <a:schemeClr val="tx1">
                    <a:lumMod val="85000"/>
                    <a:lumOff val="15000"/>
                  </a:schemeClr>
                </a:solidFill>
                <a:latin typeface="Times New Roman" pitchFamily="18" charset="0"/>
                <a:cs typeface="Times New Roman" pitchFamily="18" charset="0"/>
              </a:rPr>
              <a:t>TE3540</a:t>
            </a:r>
            <a:r>
              <a:rPr lang="ru-RU" sz="1600" dirty="0">
                <a:solidFill>
                  <a:schemeClr val="tx1">
                    <a:lumMod val="85000"/>
                    <a:lumOff val="15000"/>
                  </a:schemeClr>
                </a:solidFill>
                <a:latin typeface="Times New Roman" pitchFamily="18" charset="0"/>
                <a:cs typeface="Times New Roman" pitchFamily="18" charset="0"/>
              </a:rPr>
              <a:t> </a:t>
            </a:r>
            <a:r>
              <a:rPr lang="nl-NL" sz="1600" dirty="0">
                <a:solidFill>
                  <a:schemeClr val="tx1">
                    <a:lumMod val="85000"/>
                    <a:lumOff val="15000"/>
                  </a:schemeClr>
                </a:solidFill>
                <a:latin typeface="Times New Roman" pitchFamily="18" charset="0"/>
                <a:cs typeface="Times New Roman" pitchFamily="18" charset="0"/>
              </a:rPr>
              <a:t>[H: TE3200 + 25℃</a:t>
            </a:r>
            <a:r>
              <a:rPr lang="ru-RU" sz="1600" dirty="0">
                <a:solidFill>
                  <a:schemeClr val="tx1">
                    <a:lumMod val="85000"/>
                    <a:lumOff val="15000"/>
                  </a:schemeClr>
                </a:solidFill>
                <a:latin typeface="Times New Roman" pitchFamily="18" charset="0"/>
                <a:cs typeface="Times New Roman" pitchFamily="18" charset="0"/>
              </a:rPr>
              <a:t>  </a:t>
            </a:r>
            <a:r>
              <a:rPr lang="nl-NL" sz="1600" dirty="0">
                <a:solidFill>
                  <a:schemeClr val="tx1">
                    <a:lumMod val="85000"/>
                    <a:lumOff val="15000"/>
                  </a:schemeClr>
                </a:solidFill>
                <a:latin typeface="Times New Roman" pitchFamily="18" charset="0"/>
                <a:cs typeface="Times New Roman" pitchFamily="18" charset="0"/>
              </a:rPr>
              <a:t>HH: TE3200 + 28℃]</a:t>
            </a:r>
            <a:endParaRPr lang="ru-RU"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Температура упорного подшипника силовой турбины TE1270       </a:t>
            </a:r>
            <a:r>
              <a:rPr lang="pt-BR" sz="1600" dirty="0">
                <a:solidFill>
                  <a:schemeClr val="tx1">
                    <a:lumMod val="85000"/>
                    <a:lumOff val="15000"/>
                  </a:schemeClr>
                </a:solidFill>
                <a:latin typeface="Times New Roman" pitchFamily="18" charset="0"/>
                <a:cs typeface="Times New Roman" pitchFamily="18" charset="0"/>
              </a:rPr>
              <a:t>&lt;115℃[H:115.5℃</a:t>
            </a:r>
            <a:r>
              <a:rPr lang="ru-RU" sz="1600" dirty="0">
                <a:solidFill>
                  <a:schemeClr val="tx1">
                    <a:lumMod val="85000"/>
                    <a:lumOff val="15000"/>
                  </a:schemeClr>
                </a:solidFill>
                <a:latin typeface="Times New Roman" pitchFamily="18" charset="0"/>
                <a:cs typeface="Times New Roman" pitchFamily="18" charset="0"/>
              </a:rPr>
              <a:t>   </a:t>
            </a:r>
            <a:r>
              <a:rPr lang="pt-BR" sz="1600" dirty="0">
                <a:solidFill>
                  <a:schemeClr val="tx1">
                    <a:lumMod val="85000"/>
                    <a:lumOff val="15000"/>
                  </a:schemeClr>
                </a:solidFill>
                <a:latin typeface="Times New Roman" pitchFamily="18" charset="0"/>
                <a:cs typeface="Times New Roman" pitchFamily="18" charset="0"/>
              </a:rPr>
              <a:t>HH:121℃]</a:t>
            </a:r>
            <a:endParaRPr lang="ru-RU"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Температура опорных подшипников компрессора                             </a:t>
            </a:r>
            <a:r>
              <a:rPr lang="pt-BR" sz="1600" dirty="0">
                <a:solidFill>
                  <a:schemeClr val="tx1">
                    <a:lumMod val="85000"/>
                    <a:lumOff val="15000"/>
                  </a:schemeClr>
                </a:solidFill>
                <a:latin typeface="Times New Roman" pitchFamily="18" charset="0"/>
                <a:cs typeface="Times New Roman" pitchFamily="18" charset="0"/>
              </a:rPr>
              <a:t>&lt;115℃[H:115.5℃</a:t>
            </a:r>
            <a:r>
              <a:rPr lang="ru-RU" sz="1600" dirty="0">
                <a:solidFill>
                  <a:schemeClr val="tx1">
                    <a:lumMod val="85000"/>
                    <a:lumOff val="15000"/>
                  </a:schemeClr>
                </a:solidFill>
                <a:latin typeface="Times New Roman" pitchFamily="18" charset="0"/>
                <a:cs typeface="Times New Roman" pitchFamily="18" charset="0"/>
              </a:rPr>
              <a:t>  </a:t>
            </a:r>
            <a:r>
              <a:rPr lang="pt-BR" sz="1600" dirty="0">
                <a:solidFill>
                  <a:schemeClr val="tx1">
                    <a:lumMod val="85000"/>
                    <a:lumOff val="15000"/>
                  </a:schemeClr>
                </a:solidFill>
                <a:latin typeface="Times New Roman" pitchFamily="18" charset="0"/>
                <a:cs typeface="Times New Roman" pitchFamily="18" charset="0"/>
              </a:rPr>
              <a:t>HH:121℃]</a:t>
            </a:r>
            <a:endParaRPr lang="ru-RU" sz="1600" dirty="0">
              <a:solidFill>
                <a:schemeClr val="tx1">
                  <a:lumMod val="85000"/>
                  <a:lumOff val="15000"/>
                </a:schemeClr>
              </a:solidFill>
              <a:latin typeface="Times New Roman" pitchFamily="18" charset="0"/>
              <a:cs typeface="Times New Roman" pitchFamily="18" charset="0"/>
            </a:endParaRPr>
          </a:p>
          <a:p>
            <a:r>
              <a:rPr lang="ru-RU" sz="1600" dirty="0">
                <a:solidFill>
                  <a:schemeClr val="tx1">
                    <a:lumMod val="85000"/>
                    <a:lumOff val="15000"/>
                  </a:schemeClr>
                </a:solidFill>
                <a:latin typeface="Times New Roman" pitchFamily="18" charset="0"/>
                <a:cs typeface="Times New Roman" pitchFamily="18" charset="0"/>
              </a:rPr>
              <a:t>Температура упорного подшипника компрессора                                 </a:t>
            </a:r>
            <a:r>
              <a:rPr lang="pt-BR" sz="1600" dirty="0">
                <a:solidFill>
                  <a:schemeClr val="tx1">
                    <a:lumMod val="85000"/>
                    <a:lumOff val="15000"/>
                  </a:schemeClr>
                </a:solidFill>
                <a:latin typeface="Times New Roman" pitchFamily="18" charset="0"/>
                <a:cs typeface="Times New Roman" pitchFamily="18" charset="0"/>
              </a:rPr>
              <a:t>&lt;1</a:t>
            </a:r>
            <a:r>
              <a:rPr lang="ru-RU" sz="1600" dirty="0">
                <a:solidFill>
                  <a:schemeClr val="tx1">
                    <a:lumMod val="85000"/>
                    <a:lumOff val="15000"/>
                  </a:schemeClr>
                </a:solidFill>
                <a:latin typeface="Times New Roman" pitchFamily="18" charset="0"/>
                <a:cs typeface="Times New Roman" pitchFamily="18" charset="0"/>
              </a:rPr>
              <a:t>21</a:t>
            </a:r>
            <a:r>
              <a:rPr lang="pt-BR" sz="1600" dirty="0">
                <a:solidFill>
                  <a:schemeClr val="tx1">
                    <a:lumMod val="85000"/>
                    <a:lumOff val="15000"/>
                  </a:schemeClr>
                </a:solidFill>
                <a:latin typeface="Times New Roman" pitchFamily="18" charset="0"/>
                <a:cs typeface="Times New Roman" pitchFamily="18" charset="0"/>
              </a:rPr>
              <a:t>℃[H:1</a:t>
            </a:r>
            <a:r>
              <a:rPr lang="ru-RU" sz="1600" dirty="0">
                <a:solidFill>
                  <a:schemeClr val="tx1">
                    <a:lumMod val="85000"/>
                    <a:lumOff val="15000"/>
                  </a:schemeClr>
                </a:solidFill>
                <a:latin typeface="Times New Roman" pitchFamily="18" charset="0"/>
                <a:cs typeface="Times New Roman" pitchFamily="18" charset="0"/>
              </a:rPr>
              <a:t>21</a:t>
            </a:r>
            <a:r>
              <a:rPr lang="pt-BR" sz="1600" dirty="0">
                <a:solidFill>
                  <a:schemeClr val="tx1">
                    <a:lumMod val="85000"/>
                    <a:lumOff val="15000"/>
                  </a:schemeClr>
                </a:solidFill>
                <a:latin typeface="Times New Roman" pitchFamily="18" charset="0"/>
                <a:cs typeface="Times New Roman" pitchFamily="18" charset="0"/>
              </a:rPr>
              <a:t>℃</a:t>
            </a:r>
            <a:r>
              <a:rPr lang="ru-RU" sz="1600" dirty="0">
                <a:solidFill>
                  <a:schemeClr val="tx1">
                    <a:lumMod val="85000"/>
                    <a:lumOff val="15000"/>
                  </a:schemeClr>
                </a:solidFill>
                <a:latin typeface="Times New Roman" pitchFamily="18" charset="0"/>
                <a:cs typeface="Times New Roman" pitchFamily="18" charset="0"/>
              </a:rPr>
              <a:t>  </a:t>
            </a:r>
            <a:r>
              <a:rPr lang="pt-BR" sz="1600" dirty="0">
                <a:solidFill>
                  <a:schemeClr val="tx1">
                    <a:lumMod val="85000"/>
                    <a:lumOff val="15000"/>
                  </a:schemeClr>
                </a:solidFill>
                <a:latin typeface="Times New Roman" pitchFamily="18" charset="0"/>
                <a:cs typeface="Times New Roman" pitchFamily="18" charset="0"/>
              </a:rPr>
              <a:t>HH:12</a:t>
            </a:r>
            <a:r>
              <a:rPr lang="ru-RU" sz="1600" dirty="0">
                <a:solidFill>
                  <a:schemeClr val="tx1">
                    <a:lumMod val="85000"/>
                    <a:lumOff val="15000"/>
                  </a:schemeClr>
                </a:solidFill>
                <a:latin typeface="Times New Roman" pitchFamily="18" charset="0"/>
                <a:cs typeface="Times New Roman" pitchFamily="18" charset="0"/>
              </a:rPr>
              <a:t>6</a:t>
            </a:r>
            <a:r>
              <a:rPr lang="pt-BR" sz="1600" dirty="0">
                <a:solidFill>
                  <a:schemeClr val="tx1">
                    <a:lumMod val="85000"/>
                    <a:lumOff val="15000"/>
                  </a:schemeClr>
                </a:solidFill>
                <a:latin typeface="Times New Roman" pitchFamily="18" charset="0"/>
                <a:cs typeface="Times New Roman" pitchFamily="18" charset="0"/>
              </a:rPr>
              <a:t>℃]</a:t>
            </a:r>
            <a:endParaRPr lang="ru-RU" sz="1600" dirty="0">
              <a:solidFill>
                <a:schemeClr val="tx1">
                  <a:lumMod val="85000"/>
                  <a:lumOff val="15000"/>
                </a:schemeClr>
              </a:solidFill>
              <a:latin typeface="Times New Roman" pitchFamily="18" charset="0"/>
              <a:cs typeface="Times New Roman" pitchFamily="18" charset="0"/>
            </a:endParaRPr>
          </a:p>
          <a:p>
            <a:endParaRPr lang="ru-RU" sz="1600" dirty="0">
              <a:solidFill>
                <a:schemeClr val="tx1">
                  <a:lumMod val="85000"/>
                  <a:lumOff val="15000"/>
                </a:schemeClr>
              </a:solidFill>
              <a:latin typeface="Times New Roman" pitchFamily="18" charset="0"/>
              <a:cs typeface="Times New Roman" pitchFamily="18" charset="0"/>
            </a:endParaRPr>
          </a:p>
          <a:p>
            <a:endParaRPr lang="en-US" sz="1600" dirty="0">
              <a:solidFill>
                <a:schemeClr val="accent2"/>
              </a:solidFill>
              <a:latin typeface="Times New Roman" pitchFamily="18" charset="0"/>
              <a:cs typeface="Times New Roman" pitchFamily="18" charset="0"/>
            </a:endParaRPr>
          </a:p>
          <a:p>
            <a:endParaRPr lang="en-US" sz="1600" dirty="0">
              <a:solidFill>
                <a:schemeClr val="accent2"/>
              </a:solidFill>
              <a:latin typeface="Times New Roman" pitchFamily="18" charset="0"/>
              <a:cs typeface="Times New Roman" pitchFamily="18" charset="0"/>
            </a:endParaRPr>
          </a:p>
          <a:p>
            <a:endParaRPr lang="ru-RU" sz="1600" dirty="0">
              <a:solidFill>
                <a:schemeClr val="accent2"/>
              </a:solidFill>
              <a:latin typeface="Times New Roman" pitchFamily="18" charset="0"/>
              <a:cs typeface="Times New Roman" pitchFamily="18" charset="0"/>
            </a:endParaRPr>
          </a:p>
          <a:p>
            <a:pPr marL="109728" indent="0" algn="just" fontAlgn="base">
              <a:buNone/>
            </a:pPr>
            <a:endParaRPr lang="ru-RU"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449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endParaRPr lang="ru-RU"/>
          </a:p>
        </p:txBody>
      </p:sp>
      <p:sp>
        <p:nvSpPr>
          <p:cNvPr id="3" name="Заголовок 2"/>
          <p:cNvSpPr>
            <a:spLocks noGrp="1"/>
          </p:cNvSpPr>
          <p:nvPr>
            <p:ph type="title"/>
          </p:nvPr>
        </p:nvSpPr>
        <p:spPr/>
        <p:txBody>
          <a:bodyPr/>
          <a:lstStyle/>
          <a:p>
            <a:r>
              <a:rPr lang="ru-RU" dirty="0"/>
              <a:t>л</a:t>
            </a:r>
          </a:p>
        </p:txBody>
      </p:sp>
      <p:pic>
        <p:nvPicPr>
          <p:cNvPr id="1026" name="Picture 2" descr="C:\Documents and Settings\user\Рабочий стол\система смазки\DSCN244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0729"/>
            <a:ext cx="9082583" cy="700872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Прямая со стрелкой 4"/>
          <p:cNvCxnSpPr/>
          <p:nvPr/>
        </p:nvCxnSpPr>
        <p:spPr>
          <a:xfrm flipV="1">
            <a:off x="5724128" y="1592796"/>
            <a:ext cx="1440160" cy="9721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Скругленный прямоугольник 6"/>
          <p:cNvSpPr/>
          <p:nvPr/>
        </p:nvSpPr>
        <p:spPr>
          <a:xfrm>
            <a:off x="7020272" y="836711"/>
            <a:ext cx="1697237" cy="12856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Вспомогательный насос</a:t>
            </a:r>
            <a:endParaRPr lang="en-US"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P 3150 (224 </a:t>
            </a:r>
            <a:r>
              <a:rPr lang="en-US" sz="1400" dirty="0" err="1">
                <a:solidFill>
                  <a:srgbClr val="00B050"/>
                </a:solidFill>
                <a:latin typeface="Times New Roman" pitchFamily="18" charset="0"/>
                <a:cs typeface="Times New Roman" pitchFamily="18" charset="0"/>
              </a:rPr>
              <a:t>kpa</a:t>
            </a:r>
            <a:r>
              <a:rPr lang="en-US" sz="1400" dirty="0">
                <a:solidFill>
                  <a:srgbClr val="00B050"/>
                </a:solidFill>
                <a:latin typeface="Times New Roman" pitchFamily="18" charset="0"/>
                <a:cs typeface="Times New Roman" pitchFamily="18" charset="0"/>
              </a:rPr>
              <a:t>)</a:t>
            </a:r>
            <a:endParaRPr lang="ru-RU" sz="1400" dirty="0">
              <a:solidFill>
                <a:srgbClr val="00B050"/>
              </a:solidFill>
              <a:latin typeface="Times New Roman" pitchFamily="18" charset="0"/>
              <a:cs typeface="Times New Roman" pitchFamily="18" charset="0"/>
            </a:endParaRPr>
          </a:p>
          <a:p>
            <a:pPr algn="ctr"/>
            <a:r>
              <a:rPr lang="ru-RU" sz="1400" dirty="0">
                <a:solidFill>
                  <a:srgbClr val="00B050"/>
                </a:solidFill>
                <a:latin typeface="Times New Roman" pitchFamily="18" charset="0"/>
                <a:cs typeface="Times New Roman" pitchFamily="18" charset="0"/>
              </a:rPr>
              <a:t>(1250 литр/мин)</a:t>
            </a:r>
            <a:endParaRPr lang="en-US" sz="1400" dirty="0">
              <a:solidFill>
                <a:srgbClr val="00B050"/>
              </a:solidFill>
              <a:latin typeface="Times New Roman" pitchFamily="18" charset="0"/>
              <a:cs typeface="Times New Roman" pitchFamily="18" charset="0"/>
            </a:endParaRPr>
          </a:p>
          <a:p>
            <a:pPr algn="ctr"/>
            <a:r>
              <a:rPr lang="ru-RU" sz="1400" dirty="0">
                <a:solidFill>
                  <a:srgbClr val="00B050"/>
                </a:solidFill>
                <a:latin typeface="Times New Roman" pitchFamily="18" charset="0"/>
                <a:cs typeface="Times New Roman" pitchFamily="18" charset="0"/>
              </a:rPr>
              <a:t>Электродвигатель</a:t>
            </a:r>
          </a:p>
          <a:p>
            <a:pPr algn="ctr"/>
            <a:r>
              <a:rPr lang="ru-RU" sz="1400" dirty="0">
                <a:solidFill>
                  <a:srgbClr val="00B050"/>
                </a:solidFill>
                <a:latin typeface="Times New Roman" pitchFamily="18" charset="0"/>
                <a:cs typeface="Times New Roman" pitchFamily="18" charset="0"/>
              </a:rPr>
              <a:t>1</a:t>
            </a:r>
            <a:r>
              <a:rPr lang="en-US" sz="1400" dirty="0">
                <a:solidFill>
                  <a:srgbClr val="00B050"/>
                </a:solidFill>
                <a:latin typeface="Times New Roman" pitchFamily="18" charset="0"/>
                <a:cs typeface="Times New Roman" pitchFamily="18" charset="0"/>
              </a:rPr>
              <a:t>3</a:t>
            </a:r>
            <a:r>
              <a:rPr lang="ru-RU" sz="1400" dirty="0">
                <a:solidFill>
                  <a:srgbClr val="00B050"/>
                </a:solidFill>
                <a:latin typeface="Times New Roman" pitchFamily="18" charset="0"/>
                <a:cs typeface="Times New Roman" pitchFamily="18" charset="0"/>
              </a:rPr>
              <a:t>.2</a:t>
            </a:r>
            <a:r>
              <a:rPr lang="en-US" sz="1400" dirty="0">
                <a:solidFill>
                  <a:srgbClr val="00B050"/>
                </a:solidFill>
                <a:latin typeface="Times New Roman" pitchFamily="18" charset="0"/>
                <a:cs typeface="Times New Roman" pitchFamily="18" charset="0"/>
              </a:rPr>
              <a:t> </a:t>
            </a:r>
            <a:r>
              <a:rPr lang="en-US" sz="1400" dirty="0" err="1">
                <a:solidFill>
                  <a:srgbClr val="00B050"/>
                </a:solidFill>
                <a:latin typeface="Times New Roman" pitchFamily="18" charset="0"/>
                <a:cs typeface="Times New Roman" pitchFamily="18" charset="0"/>
              </a:rPr>
              <a:t>kw</a:t>
            </a:r>
            <a:endParaRPr lang="en-US" sz="1400" dirty="0">
              <a:solidFill>
                <a:srgbClr val="00B050"/>
              </a:solidFill>
              <a:latin typeface="Times New Roman" pitchFamily="18" charset="0"/>
              <a:cs typeface="Times New Roman" pitchFamily="18" charset="0"/>
            </a:endParaRPr>
          </a:p>
        </p:txBody>
      </p:sp>
      <p:cxnSp>
        <p:nvCxnSpPr>
          <p:cNvPr id="9" name="Прямая со стрелкой 8"/>
          <p:cNvCxnSpPr/>
          <p:nvPr/>
        </p:nvCxnSpPr>
        <p:spPr>
          <a:xfrm flipH="1" flipV="1">
            <a:off x="1187624" y="3589290"/>
            <a:ext cx="576064" cy="99183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Скругленный прямоугольник 11"/>
          <p:cNvSpPr/>
          <p:nvPr/>
        </p:nvSpPr>
        <p:spPr>
          <a:xfrm>
            <a:off x="8859" y="2465642"/>
            <a:ext cx="1737817" cy="105915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 Аварийный насос      </a:t>
            </a:r>
            <a:endParaRPr lang="en-US"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M 3170(127kpa)</a:t>
            </a:r>
            <a:r>
              <a:rPr lang="ru-RU" sz="1400" dirty="0">
                <a:solidFill>
                  <a:srgbClr val="00B050"/>
                </a:solidFill>
                <a:latin typeface="Times New Roman" pitchFamily="18" charset="0"/>
                <a:cs typeface="Times New Roman" pitchFamily="18" charset="0"/>
              </a:rPr>
              <a:t> </a:t>
            </a:r>
          </a:p>
          <a:p>
            <a:pPr algn="ctr"/>
            <a:r>
              <a:rPr lang="ru-RU" sz="1400" dirty="0">
                <a:solidFill>
                  <a:srgbClr val="00B050"/>
                </a:solidFill>
                <a:latin typeface="Times New Roman" pitchFamily="18" charset="0"/>
                <a:cs typeface="Times New Roman" pitchFamily="18" charset="0"/>
              </a:rPr>
              <a:t>(946 литр/мин)</a:t>
            </a:r>
            <a:endParaRPr lang="en-US" sz="1400" dirty="0">
              <a:solidFill>
                <a:srgbClr val="00B050"/>
              </a:solidFill>
              <a:latin typeface="Times New Roman" pitchFamily="18" charset="0"/>
              <a:cs typeface="Times New Roman" pitchFamily="18" charset="0"/>
            </a:endParaRPr>
          </a:p>
          <a:p>
            <a:pPr algn="ctr"/>
            <a:r>
              <a:rPr lang="ru-RU" sz="1400" dirty="0">
                <a:solidFill>
                  <a:srgbClr val="00B050"/>
                </a:solidFill>
                <a:latin typeface="Times New Roman" pitchFamily="18" charset="0"/>
                <a:cs typeface="Times New Roman" pitchFamily="18" charset="0"/>
              </a:rPr>
              <a:t>Электродвигатель</a:t>
            </a:r>
          </a:p>
          <a:p>
            <a:pPr algn="ctr"/>
            <a:r>
              <a:rPr lang="ru-RU" sz="1400" dirty="0">
                <a:solidFill>
                  <a:srgbClr val="00B050"/>
                </a:solidFill>
                <a:latin typeface="Times New Roman" pitchFamily="18" charset="0"/>
                <a:cs typeface="Times New Roman" pitchFamily="18" charset="0"/>
              </a:rPr>
              <a:t>3.7</a:t>
            </a:r>
            <a:r>
              <a:rPr lang="en-US" sz="1400" dirty="0">
                <a:solidFill>
                  <a:srgbClr val="00B050"/>
                </a:solidFill>
                <a:latin typeface="Times New Roman" pitchFamily="18" charset="0"/>
                <a:cs typeface="Times New Roman" pitchFamily="18" charset="0"/>
              </a:rPr>
              <a:t> kw</a:t>
            </a:r>
            <a:endParaRPr lang="ru-RU" dirty="0">
              <a:solidFill>
                <a:srgbClr val="00B050"/>
              </a:solidFill>
              <a:latin typeface="Times New Roman" pitchFamily="18" charset="0"/>
              <a:cs typeface="Times New Roman" pitchFamily="18" charset="0"/>
            </a:endParaRPr>
          </a:p>
        </p:txBody>
      </p:sp>
      <p:cxnSp>
        <p:nvCxnSpPr>
          <p:cNvPr id="15" name="Прямая со стрелкой 14"/>
          <p:cNvCxnSpPr/>
          <p:nvPr/>
        </p:nvCxnSpPr>
        <p:spPr>
          <a:xfrm flipH="1" flipV="1">
            <a:off x="1763688" y="1124744"/>
            <a:ext cx="936104" cy="2880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Скругленный прямоугольник 15"/>
          <p:cNvSpPr/>
          <p:nvPr/>
        </p:nvSpPr>
        <p:spPr>
          <a:xfrm>
            <a:off x="256554" y="677426"/>
            <a:ext cx="1476425" cy="7548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Электростартер</a:t>
            </a:r>
            <a:endParaRPr lang="en-US"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93 </a:t>
            </a:r>
            <a:r>
              <a:rPr lang="en-US" sz="1400" dirty="0" err="1">
                <a:solidFill>
                  <a:srgbClr val="00B050"/>
                </a:solidFill>
                <a:latin typeface="Times New Roman" pitchFamily="18" charset="0"/>
                <a:cs typeface="Times New Roman" pitchFamily="18" charset="0"/>
              </a:rPr>
              <a:t>kw</a:t>
            </a:r>
            <a:r>
              <a:rPr lang="en-US" sz="1400" dirty="0">
                <a:solidFill>
                  <a:srgbClr val="00B050"/>
                </a:solidFill>
                <a:latin typeface="Times New Roman" pitchFamily="18" charset="0"/>
                <a:cs typeface="Times New Roman" pitchFamily="18" charset="0"/>
              </a:rPr>
              <a:t> </a:t>
            </a:r>
            <a:endParaRPr lang="ru-RU"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(0-7000</a:t>
            </a:r>
            <a:r>
              <a:rPr lang="ru-RU" sz="1400" dirty="0" err="1">
                <a:solidFill>
                  <a:srgbClr val="00B050"/>
                </a:solidFill>
                <a:latin typeface="Times New Roman" pitchFamily="18" charset="0"/>
                <a:cs typeface="Times New Roman" pitchFamily="18" charset="0"/>
              </a:rPr>
              <a:t>об\мин</a:t>
            </a:r>
            <a:r>
              <a:rPr lang="en-US" sz="1400" dirty="0">
                <a:solidFill>
                  <a:srgbClr val="00B050"/>
                </a:solidFill>
                <a:latin typeface="Times New Roman" pitchFamily="18" charset="0"/>
                <a:cs typeface="Times New Roman" pitchFamily="18" charset="0"/>
              </a:rPr>
              <a:t>)</a:t>
            </a:r>
            <a:endParaRPr lang="ru-RU" sz="1400" dirty="0">
              <a:solidFill>
                <a:srgbClr val="00B050"/>
              </a:solidFill>
              <a:latin typeface="Times New Roman" pitchFamily="18" charset="0"/>
              <a:cs typeface="Times New Roman" pitchFamily="18" charset="0"/>
            </a:endParaRPr>
          </a:p>
        </p:txBody>
      </p:sp>
      <p:cxnSp>
        <p:nvCxnSpPr>
          <p:cNvPr id="28" name="Прямая со стрелкой 27"/>
          <p:cNvCxnSpPr>
            <a:endCxn id="31" idx="1"/>
          </p:cNvCxnSpPr>
          <p:nvPr/>
        </p:nvCxnSpPr>
        <p:spPr>
          <a:xfrm flipV="1">
            <a:off x="4644008" y="391481"/>
            <a:ext cx="720080" cy="1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Скругленный прямоугольник 30"/>
          <p:cNvSpPr/>
          <p:nvPr/>
        </p:nvSpPr>
        <p:spPr>
          <a:xfrm>
            <a:off x="5364088" y="1"/>
            <a:ext cx="1512168" cy="7829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Главный насос</a:t>
            </a:r>
          </a:p>
          <a:p>
            <a:pPr algn="ctr"/>
            <a:r>
              <a:rPr lang="ru-RU" sz="1400" dirty="0">
                <a:solidFill>
                  <a:srgbClr val="00B050"/>
                </a:solidFill>
                <a:latin typeface="Times New Roman" pitchFamily="18" charset="0"/>
                <a:cs typeface="Times New Roman" pitchFamily="18" charset="0"/>
              </a:rPr>
              <a:t>Р 3110</a:t>
            </a:r>
            <a:r>
              <a:rPr lang="en-US" sz="1400" dirty="0">
                <a:solidFill>
                  <a:srgbClr val="00B050"/>
                </a:solidFill>
                <a:latin typeface="Times New Roman" pitchFamily="18" charset="0"/>
                <a:cs typeface="Times New Roman" pitchFamily="18" charset="0"/>
              </a:rPr>
              <a:t> (607kpa)</a:t>
            </a:r>
          </a:p>
          <a:p>
            <a:pPr algn="ctr"/>
            <a:r>
              <a:rPr lang="en-US" sz="1400" dirty="0">
                <a:solidFill>
                  <a:srgbClr val="00B050"/>
                </a:solidFill>
                <a:latin typeface="Times New Roman" pitchFamily="18" charset="0"/>
                <a:cs typeface="Times New Roman" pitchFamily="18" charset="0"/>
              </a:rPr>
              <a:t>(1711</a:t>
            </a:r>
            <a:r>
              <a:rPr lang="ru-RU" sz="1400" dirty="0">
                <a:solidFill>
                  <a:srgbClr val="00B050"/>
                </a:solidFill>
                <a:latin typeface="Times New Roman" pitchFamily="18" charset="0"/>
                <a:cs typeface="Times New Roman" pitchFamily="18" charset="0"/>
              </a:rPr>
              <a:t>литр/мин</a:t>
            </a:r>
            <a:r>
              <a:rPr lang="en-US" sz="1400" dirty="0">
                <a:solidFill>
                  <a:srgbClr val="00B050"/>
                </a:solidFill>
                <a:latin typeface="Times New Roman" pitchFamily="18" charset="0"/>
                <a:cs typeface="Times New Roman" pitchFamily="18" charset="0"/>
              </a:rPr>
              <a:t>)</a:t>
            </a:r>
            <a:endParaRPr lang="ru-RU" sz="1400" dirty="0">
              <a:solidFill>
                <a:srgbClr val="00B050"/>
              </a:solidFill>
              <a:latin typeface="Times New Roman" pitchFamily="18" charset="0"/>
              <a:cs typeface="Times New Roman" pitchFamily="18" charset="0"/>
            </a:endParaRPr>
          </a:p>
        </p:txBody>
      </p:sp>
      <p:cxnSp>
        <p:nvCxnSpPr>
          <p:cNvPr id="10" name="Прямая со стрелкой 9"/>
          <p:cNvCxnSpPr/>
          <p:nvPr/>
        </p:nvCxnSpPr>
        <p:spPr>
          <a:xfrm flipH="1" flipV="1">
            <a:off x="4211960" y="6021288"/>
            <a:ext cx="1368152" cy="28803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Скругленный прямоугольник 10"/>
          <p:cNvSpPr/>
          <p:nvPr/>
        </p:nvSpPr>
        <p:spPr>
          <a:xfrm>
            <a:off x="2509963" y="5718305"/>
            <a:ext cx="1662980" cy="54868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Обратный клапан </a:t>
            </a:r>
            <a:r>
              <a:rPr lang="en-US" sz="1400" dirty="0">
                <a:solidFill>
                  <a:srgbClr val="00B050"/>
                </a:solidFill>
                <a:latin typeface="Times New Roman" pitchFamily="18" charset="0"/>
                <a:cs typeface="Times New Roman" pitchFamily="18" charset="0"/>
              </a:rPr>
              <a:t>CV3150</a:t>
            </a:r>
            <a:endParaRPr lang="ru-RU" sz="1400" dirty="0">
              <a:solidFill>
                <a:srgbClr val="00B050"/>
              </a:solidFill>
              <a:latin typeface="Times New Roman" pitchFamily="18" charset="0"/>
              <a:cs typeface="Times New Roman" pitchFamily="18" charset="0"/>
            </a:endParaRPr>
          </a:p>
        </p:txBody>
      </p:sp>
      <p:sp>
        <p:nvSpPr>
          <p:cNvPr id="17" name="Стрелка вправо 16"/>
          <p:cNvSpPr/>
          <p:nvPr/>
        </p:nvSpPr>
        <p:spPr>
          <a:xfrm rot="20123569">
            <a:off x="5757640" y="4896476"/>
            <a:ext cx="885891" cy="28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Стрелка вправо 20"/>
          <p:cNvSpPr/>
          <p:nvPr/>
        </p:nvSpPr>
        <p:spPr>
          <a:xfrm rot="20123569">
            <a:off x="7048425" y="4430268"/>
            <a:ext cx="722731" cy="292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углом вверх 13"/>
          <p:cNvSpPr/>
          <p:nvPr/>
        </p:nvSpPr>
        <p:spPr>
          <a:xfrm rot="19378405" flipV="1">
            <a:off x="8278520" y="3879706"/>
            <a:ext cx="751399" cy="63049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Стрелка вправо 23"/>
          <p:cNvSpPr/>
          <p:nvPr/>
        </p:nvSpPr>
        <p:spPr>
          <a:xfrm rot="16574127">
            <a:off x="5004721" y="5848312"/>
            <a:ext cx="885891" cy="28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3" name="Прямая со стрелкой 22"/>
          <p:cNvCxnSpPr/>
          <p:nvPr/>
        </p:nvCxnSpPr>
        <p:spPr>
          <a:xfrm flipV="1">
            <a:off x="7740352" y="2966371"/>
            <a:ext cx="64820" cy="67865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Скругленный прямоугольник 28"/>
          <p:cNvSpPr/>
          <p:nvPr/>
        </p:nvSpPr>
        <p:spPr>
          <a:xfrm>
            <a:off x="7620001" y="2277912"/>
            <a:ext cx="1600200" cy="6467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Обратный клапан </a:t>
            </a:r>
            <a:r>
              <a:rPr lang="en-US" sz="1400" dirty="0">
                <a:solidFill>
                  <a:srgbClr val="00B050"/>
                </a:solidFill>
                <a:latin typeface="Times New Roman" pitchFamily="18" charset="0"/>
                <a:cs typeface="Times New Roman" pitchFamily="18" charset="0"/>
              </a:rPr>
              <a:t>CV3200</a:t>
            </a:r>
            <a:endParaRPr lang="ru-RU" sz="1400" dirty="0">
              <a:solidFill>
                <a:srgbClr val="00B050"/>
              </a:solidFill>
              <a:latin typeface="Times New Roman" pitchFamily="18" charset="0"/>
              <a:cs typeface="Times New Roman" pitchFamily="18" charset="0"/>
            </a:endParaRPr>
          </a:p>
        </p:txBody>
      </p:sp>
      <p:sp>
        <p:nvSpPr>
          <p:cNvPr id="26" name="Стрелка вправо 25"/>
          <p:cNvSpPr/>
          <p:nvPr/>
        </p:nvSpPr>
        <p:spPr>
          <a:xfrm rot="16200000">
            <a:off x="3730504" y="2364371"/>
            <a:ext cx="802231" cy="318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Стрелка вниз 26"/>
          <p:cNvSpPr/>
          <p:nvPr/>
        </p:nvSpPr>
        <p:spPr>
          <a:xfrm>
            <a:off x="3347864" y="2464208"/>
            <a:ext cx="325824" cy="755543"/>
          </a:xfrm>
          <a:prstGeom prst="down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30" name="Прямая со стрелкой 29"/>
          <p:cNvCxnSpPr>
            <a:endCxn id="32" idx="0"/>
          </p:cNvCxnSpPr>
          <p:nvPr/>
        </p:nvCxnSpPr>
        <p:spPr>
          <a:xfrm>
            <a:off x="3943042" y="3547828"/>
            <a:ext cx="4192" cy="36004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Скругленный прямоугольник 31"/>
          <p:cNvSpPr/>
          <p:nvPr/>
        </p:nvSpPr>
        <p:spPr>
          <a:xfrm>
            <a:off x="3150954" y="3907868"/>
            <a:ext cx="1592560" cy="7200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ТЕ-</a:t>
            </a:r>
            <a:r>
              <a:rPr lang="en-US" sz="1400" dirty="0">
                <a:solidFill>
                  <a:srgbClr val="00B050"/>
                </a:solidFill>
                <a:latin typeface="Times New Roman" pitchFamily="18" charset="0"/>
                <a:cs typeface="Times New Roman" pitchFamily="18" charset="0"/>
              </a:rPr>
              <a:t>3510</a:t>
            </a:r>
            <a:endParaRPr lang="ru-RU"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H-TE3200+25C</a:t>
            </a:r>
          </a:p>
          <a:p>
            <a:pPr algn="ctr"/>
            <a:r>
              <a:rPr lang="en-US" sz="1400" dirty="0">
                <a:solidFill>
                  <a:srgbClr val="00B050"/>
                </a:solidFill>
                <a:latin typeface="Times New Roman" pitchFamily="18" charset="0"/>
                <a:cs typeface="Times New Roman" pitchFamily="18" charset="0"/>
              </a:rPr>
              <a:t>HH-TE3200+28C</a:t>
            </a:r>
            <a:endParaRPr lang="ru-RU" sz="1400" dirty="0">
              <a:solidFill>
                <a:srgbClr val="00B050"/>
              </a:solidFill>
              <a:latin typeface="Times New Roman" pitchFamily="18" charset="0"/>
              <a:cs typeface="Times New Roman" pitchFamily="18" charset="0"/>
            </a:endParaRPr>
          </a:p>
        </p:txBody>
      </p:sp>
      <p:cxnSp>
        <p:nvCxnSpPr>
          <p:cNvPr id="35" name="Прямая со стрелкой 34"/>
          <p:cNvCxnSpPr/>
          <p:nvPr/>
        </p:nvCxnSpPr>
        <p:spPr>
          <a:xfrm>
            <a:off x="6084168" y="6021288"/>
            <a:ext cx="936104" cy="72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Прямая со стрелкой 36"/>
          <p:cNvCxnSpPr/>
          <p:nvPr/>
        </p:nvCxnSpPr>
        <p:spPr>
          <a:xfrm>
            <a:off x="6444208" y="5661248"/>
            <a:ext cx="720080" cy="2160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Скругленный прямоугольник 38"/>
          <p:cNvSpPr/>
          <p:nvPr/>
        </p:nvSpPr>
        <p:spPr>
          <a:xfrm>
            <a:off x="7242323" y="5791199"/>
            <a:ext cx="1734344" cy="7548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Сигнализатор наличие давление</a:t>
            </a:r>
          </a:p>
          <a:p>
            <a:pPr algn="ctr"/>
            <a:r>
              <a:rPr lang="en-US" sz="1400" dirty="0">
                <a:solidFill>
                  <a:srgbClr val="00B050"/>
                </a:solidFill>
                <a:latin typeface="Times New Roman" pitchFamily="18" charset="0"/>
                <a:cs typeface="Times New Roman" pitchFamily="18" charset="0"/>
              </a:rPr>
              <a:t>PS-3150 </a:t>
            </a:r>
            <a:r>
              <a:rPr lang="ru-RU" sz="1400" dirty="0">
                <a:solidFill>
                  <a:srgbClr val="00B050"/>
                </a:solidFill>
                <a:latin typeface="Times New Roman" pitchFamily="18" charset="0"/>
                <a:cs typeface="Times New Roman" pitchFamily="18" charset="0"/>
              </a:rPr>
              <a:t>и </a:t>
            </a:r>
            <a:r>
              <a:rPr lang="en-US" sz="1400" dirty="0">
                <a:solidFill>
                  <a:srgbClr val="00B050"/>
                </a:solidFill>
                <a:latin typeface="Times New Roman" pitchFamily="18" charset="0"/>
                <a:cs typeface="Times New Roman" pitchFamily="18" charset="0"/>
              </a:rPr>
              <a:t>PS-3170</a:t>
            </a:r>
            <a:endParaRPr lang="ru-RU" sz="1400"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426979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left)">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repeatCount="indefinite"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down)">
                                      <p:cBhvr>
                                        <p:cTn id="47" dur="1000"/>
                                        <p:tgtEl>
                                          <p:spTgt spid="24"/>
                                        </p:tgtEl>
                                      </p:cBhvr>
                                    </p:animEffect>
                                  </p:childTnLst>
                                </p:cTn>
                              </p:par>
                            </p:childTnLst>
                          </p:cTn>
                        </p:par>
                        <p:par>
                          <p:cTn id="48" fill="hold">
                            <p:stCondLst>
                              <p:cond delay="1000"/>
                            </p:stCondLst>
                            <p:childTnLst>
                              <p:par>
                                <p:cTn id="49" presetID="22" presetClass="entr" presetSubtype="8" repeatCount="indefinite"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1000"/>
                                        <p:tgtEl>
                                          <p:spTgt spid="17"/>
                                        </p:tgtEl>
                                      </p:cBhvr>
                                    </p:animEffect>
                                  </p:childTnLst>
                                </p:cTn>
                              </p:par>
                            </p:childTnLst>
                          </p:cTn>
                        </p:par>
                        <p:par>
                          <p:cTn id="52" fill="hold">
                            <p:stCondLst>
                              <p:cond delay="2000"/>
                            </p:stCondLst>
                            <p:childTnLst>
                              <p:par>
                                <p:cTn id="53" presetID="22" presetClass="entr" presetSubtype="8" repeatCount="indefinite"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1000"/>
                                        <p:tgtEl>
                                          <p:spTgt spid="21"/>
                                        </p:tgtEl>
                                      </p:cBhvr>
                                    </p:animEffect>
                                  </p:childTnLst>
                                </p:cTn>
                              </p:par>
                            </p:childTnLst>
                          </p:cTn>
                        </p:par>
                        <p:par>
                          <p:cTn id="56" fill="hold">
                            <p:stCondLst>
                              <p:cond delay="3000"/>
                            </p:stCondLst>
                            <p:childTnLst>
                              <p:par>
                                <p:cTn id="57" presetID="22" presetClass="entr" presetSubtype="8" repeatCount="indefinite"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10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repeatCount="indefinite"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10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indefinite"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up)">
                                      <p:cBhvr>
                                        <p:cTn id="77" dur="10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up)">
                                      <p:cBhvr>
                                        <p:cTn id="82" dur="500"/>
                                        <p:tgtEl>
                                          <p:spTgt spid="30"/>
                                        </p:tgtEl>
                                      </p:cBhvr>
                                    </p:animEffect>
                                  </p:childTnLst>
                                </p:cTn>
                              </p:par>
                            </p:childTnLst>
                          </p:cTn>
                        </p:par>
                        <p:par>
                          <p:cTn id="83" fill="hold">
                            <p:stCondLst>
                              <p:cond delay="500"/>
                            </p:stCondLst>
                            <p:childTnLst>
                              <p:par>
                                <p:cTn id="84" presetID="22" presetClass="entr" presetSubtype="1" fill="hold" grpId="0" nodeType="after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up)">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500"/>
                                        <p:tgtEl>
                                          <p:spTgt spid="35"/>
                                        </p:tgtEl>
                                      </p:cBhvr>
                                    </p:animEffect>
                                  </p:childTnLst>
                                </p:cTn>
                              </p:par>
                              <p:par>
                                <p:cTn id="92" presetID="22" presetClass="entr" presetSubtype="8" fill="hold"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animBg="1"/>
      <p:bldP spid="31" grpId="0" animBg="1"/>
      <p:bldP spid="11" grpId="0" animBg="1"/>
      <p:bldP spid="17" grpId="0" animBg="1"/>
      <p:bldP spid="21" grpId="0" animBg="1"/>
      <p:bldP spid="14" grpId="0" animBg="1"/>
      <p:bldP spid="24" grpId="0" animBg="1"/>
      <p:bldP spid="29" grpId="0" animBg="1"/>
      <p:bldP spid="26" grpId="0" animBg="1"/>
      <p:bldP spid="27" grpId="0" animBg="1"/>
      <p:bldP spid="32"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Documents and Settings\user\Рабочий стол\система смазки\DSCN2526.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88640"/>
            <a:ext cx="8642350" cy="64817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Прямая со стрелкой 4"/>
          <p:cNvCxnSpPr/>
          <p:nvPr/>
        </p:nvCxnSpPr>
        <p:spPr>
          <a:xfrm flipV="1">
            <a:off x="5220072" y="3933056"/>
            <a:ext cx="1080120" cy="8640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Скругленный прямоугольник 5"/>
          <p:cNvSpPr/>
          <p:nvPr/>
        </p:nvSpPr>
        <p:spPr>
          <a:xfrm>
            <a:off x="6300192" y="3581400"/>
            <a:ext cx="1396008" cy="7116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Место для  доливки масла </a:t>
            </a:r>
          </a:p>
          <a:p>
            <a:pPr algn="ctr"/>
            <a:r>
              <a:rPr lang="en-US" sz="1400" dirty="0">
                <a:solidFill>
                  <a:srgbClr val="00B050"/>
                </a:solidFill>
                <a:latin typeface="Times New Roman" pitchFamily="18" charset="0"/>
                <a:cs typeface="Times New Roman" pitchFamily="18" charset="0"/>
              </a:rPr>
              <a:t>F 3101</a:t>
            </a:r>
            <a:endParaRPr lang="ru-RU" sz="1400" dirty="0">
              <a:solidFill>
                <a:srgbClr val="00B050"/>
              </a:solidFill>
              <a:latin typeface="Times New Roman" pitchFamily="18" charset="0"/>
              <a:cs typeface="Times New Roman" pitchFamily="18" charset="0"/>
            </a:endParaRPr>
          </a:p>
        </p:txBody>
      </p:sp>
      <p:cxnSp>
        <p:nvCxnSpPr>
          <p:cNvPr id="8" name="Прямая со стрелкой 7"/>
          <p:cNvCxnSpPr/>
          <p:nvPr/>
        </p:nvCxnSpPr>
        <p:spPr>
          <a:xfrm flipH="1" flipV="1">
            <a:off x="2123728" y="4883422"/>
            <a:ext cx="1440160" cy="4177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Скругленный прямоугольник 8"/>
          <p:cNvSpPr/>
          <p:nvPr/>
        </p:nvSpPr>
        <p:spPr>
          <a:xfrm>
            <a:off x="467544" y="4724400"/>
            <a:ext cx="1656184" cy="5768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Индикатор уровня</a:t>
            </a:r>
          </a:p>
          <a:p>
            <a:pPr algn="ctr"/>
            <a:r>
              <a:rPr lang="en-US" sz="1400" dirty="0">
                <a:solidFill>
                  <a:srgbClr val="00B050"/>
                </a:solidFill>
                <a:latin typeface="Times New Roman" pitchFamily="18" charset="0"/>
                <a:cs typeface="Times New Roman" pitchFamily="18" charset="0"/>
              </a:rPr>
              <a:t>LI 3100</a:t>
            </a:r>
            <a:endParaRPr lang="ru-RU" sz="1400" dirty="0">
              <a:solidFill>
                <a:srgbClr val="00B050"/>
              </a:solidFill>
              <a:latin typeface="Times New Roman" pitchFamily="18" charset="0"/>
              <a:cs typeface="Times New Roman" pitchFamily="18" charset="0"/>
            </a:endParaRPr>
          </a:p>
        </p:txBody>
      </p:sp>
      <p:cxnSp>
        <p:nvCxnSpPr>
          <p:cNvPr id="11" name="Прямая со стрелкой 10"/>
          <p:cNvCxnSpPr/>
          <p:nvPr/>
        </p:nvCxnSpPr>
        <p:spPr>
          <a:xfrm flipH="1" flipV="1">
            <a:off x="1691680" y="2960948"/>
            <a:ext cx="1872208" cy="1800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Скругленный прямоугольник 11"/>
          <p:cNvSpPr/>
          <p:nvPr/>
        </p:nvSpPr>
        <p:spPr>
          <a:xfrm>
            <a:off x="611560" y="2238624"/>
            <a:ext cx="1301345" cy="7223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Обратный клапан   </a:t>
            </a:r>
            <a:endParaRPr lang="en-US" sz="1400" dirty="0">
              <a:solidFill>
                <a:srgbClr val="00B050"/>
              </a:solidFill>
              <a:latin typeface="Times New Roman" pitchFamily="18" charset="0"/>
              <a:cs typeface="Times New Roman" pitchFamily="18" charset="0"/>
            </a:endParaRPr>
          </a:p>
          <a:p>
            <a:pPr algn="ctr"/>
            <a:r>
              <a:rPr lang="en-US" sz="1400" dirty="0">
                <a:solidFill>
                  <a:srgbClr val="00B050"/>
                </a:solidFill>
                <a:latin typeface="Times New Roman" pitchFamily="18" charset="0"/>
                <a:cs typeface="Times New Roman" pitchFamily="18" charset="0"/>
              </a:rPr>
              <a:t>CV 3170</a:t>
            </a:r>
            <a:endParaRPr lang="ru-RU" sz="1400" dirty="0">
              <a:solidFill>
                <a:srgbClr val="00B050"/>
              </a:solidFill>
              <a:latin typeface="Times New Roman" pitchFamily="18" charset="0"/>
              <a:cs typeface="Times New Roman" pitchFamily="18" charset="0"/>
            </a:endParaRPr>
          </a:p>
        </p:txBody>
      </p:sp>
      <p:sp>
        <p:nvSpPr>
          <p:cNvPr id="16" name="Стрелка вправо 15"/>
          <p:cNvSpPr/>
          <p:nvPr/>
        </p:nvSpPr>
        <p:spPr>
          <a:xfrm rot="559715">
            <a:off x="5345554" y="1987860"/>
            <a:ext cx="115212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 стрелкой 20"/>
          <p:cNvCxnSpPr>
            <a:endCxn id="22" idx="2"/>
          </p:cNvCxnSpPr>
          <p:nvPr/>
        </p:nvCxnSpPr>
        <p:spPr>
          <a:xfrm flipH="1" flipV="1">
            <a:off x="2231876" y="1000226"/>
            <a:ext cx="1088132" cy="61600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Скругленный прямоугольник 21"/>
          <p:cNvSpPr/>
          <p:nvPr/>
        </p:nvSpPr>
        <p:spPr>
          <a:xfrm>
            <a:off x="1447800" y="194074"/>
            <a:ext cx="1568152" cy="806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solidFill>
                  <a:srgbClr val="00B050"/>
                </a:solidFill>
                <a:latin typeface="Times New Roman" pitchFamily="18" charset="0"/>
                <a:cs typeface="Times New Roman" pitchFamily="18" charset="0"/>
              </a:rPr>
              <a:t>Линия подачи масла с аварийного насоса</a:t>
            </a:r>
          </a:p>
        </p:txBody>
      </p:sp>
    </p:spTree>
    <p:extLst>
      <p:ext uri="{BB962C8B-B14F-4D97-AF65-F5344CB8AC3E}">
        <p14:creationId xmlns:p14="http://schemas.microsoft.com/office/powerpoint/2010/main" val="322818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par>
                          <p:cTn id="39" fill="hold">
                            <p:stCondLst>
                              <p:cond delay="1000"/>
                            </p:stCondLst>
                            <p:childTnLst>
                              <p:par>
                                <p:cTn id="40" presetID="22" presetClass="entr" presetSubtype="8" repeatCount="indefinite"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6"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user\Рабочий стол\система смазки\DSCN2525.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188640"/>
            <a:ext cx="8940520" cy="64087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Прямая со стрелкой 5"/>
          <p:cNvCxnSpPr>
            <a:endCxn id="7" idx="2"/>
          </p:cNvCxnSpPr>
          <p:nvPr/>
        </p:nvCxnSpPr>
        <p:spPr>
          <a:xfrm flipV="1">
            <a:off x="4427984" y="2780928"/>
            <a:ext cx="440804" cy="7920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Скругленный прямоугольник 6"/>
          <p:cNvSpPr/>
          <p:nvPr/>
        </p:nvSpPr>
        <p:spPr>
          <a:xfrm>
            <a:off x="3581400" y="1828800"/>
            <a:ext cx="2574776" cy="9521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00B050"/>
                </a:solidFill>
                <a:latin typeface="Times New Roman" pitchFamily="18" charset="0"/>
                <a:cs typeface="Times New Roman" pitchFamily="18" charset="0"/>
              </a:rPr>
              <a:t>Трёхходовой клапан(термостат)</a:t>
            </a:r>
            <a:r>
              <a:rPr lang="en-US" dirty="0">
                <a:solidFill>
                  <a:srgbClr val="00B050"/>
                </a:solidFill>
                <a:latin typeface="Times New Roman" pitchFamily="18" charset="0"/>
                <a:cs typeface="Times New Roman" pitchFamily="18" charset="0"/>
              </a:rPr>
              <a:t>        </a:t>
            </a:r>
            <a:r>
              <a:rPr lang="ru-RU" dirty="0">
                <a:solidFill>
                  <a:srgbClr val="00B050"/>
                </a:solidFill>
                <a:latin typeface="Times New Roman" pitchFamily="18" charset="0"/>
                <a:cs typeface="Times New Roman" pitchFamily="18" charset="0"/>
              </a:rPr>
              <a:t> </a:t>
            </a:r>
            <a:r>
              <a:rPr lang="en-US" dirty="0">
                <a:solidFill>
                  <a:srgbClr val="00B050"/>
                </a:solidFill>
                <a:latin typeface="Times New Roman" pitchFamily="18" charset="0"/>
                <a:cs typeface="Times New Roman" pitchFamily="18" charset="0"/>
              </a:rPr>
              <a:t>TCV-3200  (45</a:t>
            </a:r>
            <a:r>
              <a:rPr lang="ru-RU" dirty="0">
                <a:solidFill>
                  <a:srgbClr val="00B050"/>
                </a:solidFill>
                <a:latin typeface="Times New Roman" pitchFamily="18" charset="0"/>
                <a:cs typeface="Times New Roman" pitchFamily="18" charset="0"/>
              </a:rPr>
              <a:t>°C</a:t>
            </a:r>
            <a:r>
              <a:rPr lang="en-US" dirty="0">
                <a:solidFill>
                  <a:srgbClr val="00B050"/>
                </a:solidFill>
                <a:latin typeface="Times New Roman" pitchFamily="18" charset="0"/>
                <a:cs typeface="Times New Roman" pitchFamily="18" charset="0"/>
              </a:rPr>
              <a:t>-51</a:t>
            </a:r>
            <a:r>
              <a:rPr lang="ru-RU" dirty="0">
                <a:solidFill>
                  <a:srgbClr val="00B050"/>
                </a:solidFill>
                <a:latin typeface="Times New Roman" pitchFamily="18" charset="0"/>
                <a:cs typeface="Times New Roman" pitchFamily="18" charset="0"/>
              </a:rPr>
              <a:t>°C</a:t>
            </a:r>
            <a:r>
              <a:rPr lang="en-US" dirty="0">
                <a:solidFill>
                  <a:srgbClr val="00B050"/>
                </a:solidFill>
                <a:latin typeface="Times New Roman" pitchFamily="18" charset="0"/>
                <a:cs typeface="Times New Roman" pitchFamily="18" charset="0"/>
              </a:rPr>
              <a:t>)</a:t>
            </a:r>
            <a:endParaRPr lang="ru-RU" dirty="0">
              <a:solidFill>
                <a:srgbClr val="00B050"/>
              </a:solidFill>
              <a:latin typeface="Times New Roman" pitchFamily="18" charset="0"/>
              <a:cs typeface="Times New Roman" pitchFamily="18" charset="0"/>
            </a:endParaRPr>
          </a:p>
        </p:txBody>
      </p:sp>
    </p:spTree>
    <p:extLst>
      <p:ext uri="{BB962C8B-B14F-4D97-AF65-F5344CB8AC3E}">
        <p14:creationId xmlns:p14="http://schemas.microsoft.com/office/powerpoint/2010/main" val="19635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180527" y="116632"/>
            <a:ext cx="9145016" cy="6741368"/>
          </a:xfrm>
        </p:spPr>
        <p:txBody>
          <a:bodyPr/>
          <a:lstStyle/>
          <a:p>
            <a:endParaRPr lang="ru-RU" dirty="0"/>
          </a:p>
        </p:txBody>
      </p:sp>
      <p:pic>
        <p:nvPicPr>
          <p:cNvPr id="4120" name="Picture 24" descr="C:\Documents and Settings\user\Рабочий стол\система смазки\DSCN253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10" y="-198784"/>
            <a:ext cx="9937105" cy="7056784"/>
          </a:xfrm>
          <a:prstGeom prst="rect">
            <a:avLst/>
          </a:prstGeom>
          <a:noFill/>
          <a:extLst>
            <a:ext uri="{909E8E84-426E-40DD-AFC4-6F175D3DCCD1}">
              <a14:hiddenFill xmlns:a14="http://schemas.microsoft.com/office/drawing/2010/main">
                <a:solidFill>
                  <a:srgbClr val="FFFFFF"/>
                </a:solidFill>
              </a14:hiddenFill>
            </a:ext>
          </a:extLst>
        </p:spPr>
      </p:pic>
      <p:sp>
        <p:nvSpPr>
          <p:cNvPr id="4" name="Стрелка вправо 3"/>
          <p:cNvSpPr/>
          <p:nvPr/>
        </p:nvSpPr>
        <p:spPr>
          <a:xfrm rot="10800000">
            <a:off x="6804248" y="3030000"/>
            <a:ext cx="504056" cy="144016"/>
          </a:xfrm>
          <a:prstGeom prst="right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Стрелка вправо 29"/>
          <p:cNvSpPr/>
          <p:nvPr/>
        </p:nvSpPr>
        <p:spPr>
          <a:xfrm rot="10800000">
            <a:off x="5868144" y="3110392"/>
            <a:ext cx="504056" cy="144016"/>
          </a:xfrm>
          <a:prstGeom prst="right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Стрелка вправо 30"/>
          <p:cNvSpPr/>
          <p:nvPr/>
        </p:nvSpPr>
        <p:spPr>
          <a:xfrm rot="16200000">
            <a:off x="4932040" y="2348880"/>
            <a:ext cx="504056" cy="144016"/>
          </a:xfrm>
          <a:prstGeom prst="right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Стрелка вправо 31"/>
          <p:cNvSpPr/>
          <p:nvPr/>
        </p:nvSpPr>
        <p:spPr>
          <a:xfrm rot="16200000">
            <a:off x="4853982" y="1340768"/>
            <a:ext cx="504056" cy="144016"/>
          </a:xfrm>
          <a:prstGeom prst="right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Стрелка углом 4"/>
          <p:cNvSpPr/>
          <p:nvPr/>
        </p:nvSpPr>
        <p:spPr>
          <a:xfrm rot="16473717">
            <a:off x="5126529" y="2959152"/>
            <a:ext cx="308122" cy="302478"/>
          </a:xfrm>
          <a:prstGeom prst="bentArrow">
            <a:avLst/>
          </a:prstGeom>
          <a:solidFill>
            <a:schemeClr val="accent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4" name="Стрелка вправо 33"/>
          <p:cNvSpPr/>
          <p:nvPr/>
        </p:nvSpPr>
        <p:spPr>
          <a:xfrm rot="5400000">
            <a:off x="5263584" y="2307267"/>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Стрелка вправо 34"/>
          <p:cNvSpPr/>
          <p:nvPr/>
        </p:nvSpPr>
        <p:spPr>
          <a:xfrm rot="21365319">
            <a:off x="6253620" y="3633483"/>
            <a:ext cx="504056"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Стрелка углом 35"/>
          <p:cNvSpPr/>
          <p:nvPr/>
        </p:nvSpPr>
        <p:spPr>
          <a:xfrm rot="419259" flipV="1">
            <a:off x="5503756" y="3468436"/>
            <a:ext cx="356636" cy="30552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cxnSp>
        <p:nvCxnSpPr>
          <p:cNvPr id="7" name="Прямая со стрелкой 6"/>
          <p:cNvCxnSpPr/>
          <p:nvPr/>
        </p:nvCxnSpPr>
        <p:spPr>
          <a:xfrm flipH="1" flipV="1">
            <a:off x="971600" y="1412776"/>
            <a:ext cx="936104" cy="2520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Скругленный прямоугольник 7"/>
          <p:cNvSpPr/>
          <p:nvPr/>
        </p:nvSpPr>
        <p:spPr>
          <a:xfrm>
            <a:off x="-457200" y="1034734"/>
            <a:ext cx="1428800" cy="7178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00B050"/>
                </a:solidFill>
                <a:latin typeface="Times New Roman" pitchFamily="18" charset="0"/>
                <a:cs typeface="Times New Roman" pitchFamily="18" charset="0"/>
              </a:rPr>
              <a:t>АВО масла НЕ-3220</a:t>
            </a:r>
          </a:p>
        </p:txBody>
      </p:sp>
    </p:spTree>
    <p:extLst>
      <p:ext uri="{BB962C8B-B14F-4D97-AF65-F5344CB8AC3E}">
        <p14:creationId xmlns:p14="http://schemas.microsoft.com/office/powerpoint/2010/main" val="234030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indefinite"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1000"/>
                                        <p:tgtEl>
                                          <p:spTgt spid="4"/>
                                        </p:tgtEl>
                                      </p:cBhvr>
                                    </p:animEffect>
                                  </p:childTnLst>
                                </p:cTn>
                              </p:par>
                            </p:childTnLst>
                          </p:cTn>
                        </p:par>
                        <p:par>
                          <p:cTn id="18" fill="hold">
                            <p:stCondLst>
                              <p:cond delay="1000"/>
                            </p:stCondLst>
                            <p:childTnLst>
                              <p:par>
                                <p:cTn id="19" presetID="22" presetClass="entr" presetSubtype="2" repeatCount="indefinite"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1000"/>
                                        <p:tgtEl>
                                          <p:spTgt spid="30"/>
                                        </p:tgtEl>
                                      </p:cBhvr>
                                    </p:animEffect>
                                  </p:childTnLst>
                                </p:cTn>
                              </p:par>
                            </p:childTnLst>
                          </p:cTn>
                        </p:par>
                        <p:par>
                          <p:cTn id="22" fill="hold">
                            <p:stCondLst>
                              <p:cond delay="2000"/>
                            </p:stCondLst>
                            <p:childTnLst>
                              <p:par>
                                <p:cTn id="23" presetID="22" presetClass="entr" presetSubtype="4" repeatCount="indefinite"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1000"/>
                                        <p:tgtEl>
                                          <p:spTgt spid="5"/>
                                        </p:tgtEl>
                                      </p:cBhvr>
                                    </p:animEffect>
                                  </p:childTnLst>
                                </p:cTn>
                              </p:par>
                            </p:childTnLst>
                          </p:cTn>
                        </p:par>
                        <p:par>
                          <p:cTn id="26" fill="hold">
                            <p:stCondLst>
                              <p:cond delay="3000"/>
                            </p:stCondLst>
                            <p:childTnLst>
                              <p:par>
                                <p:cTn id="27" presetID="22" presetClass="entr" presetSubtype="4" repeatCount="indefinite"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1000"/>
                                        <p:tgtEl>
                                          <p:spTgt spid="31"/>
                                        </p:tgtEl>
                                      </p:cBhvr>
                                    </p:animEffect>
                                  </p:childTnLst>
                                </p:cTn>
                              </p:par>
                            </p:childTnLst>
                          </p:cTn>
                        </p:par>
                        <p:par>
                          <p:cTn id="30" fill="hold">
                            <p:stCondLst>
                              <p:cond delay="4000"/>
                            </p:stCondLst>
                            <p:childTnLst>
                              <p:par>
                                <p:cTn id="31" presetID="22" presetClass="entr" presetSubtype="4" repeatCount="indefinite"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1000"/>
                                        <p:tgtEl>
                                          <p:spTgt spid="32"/>
                                        </p:tgtEl>
                                      </p:cBhvr>
                                    </p:animEffect>
                                  </p:childTnLst>
                                </p:cTn>
                              </p:par>
                            </p:childTnLst>
                          </p:cTn>
                        </p:par>
                        <p:par>
                          <p:cTn id="34" fill="hold">
                            <p:stCondLst>
                              <p:cond delay="5000"/>
                            </p:stCondLst>
                            <p:childTnLst>
                              <p:par>
                                <p:cTn id="35" presetID="22" presetClass="entr" presetSubtype="1" repeatCount="indefinite"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up)">
                                      <p:cBhvr>
                                        <p:cTn id="37" dur="1000"/>
                                        <p:tgtEl>
                                          <p:spTgt spid="34"/>
                                        </p:tgtEl>
                                      </p:cBhvr>
                                    </p:animEffect>
                                  </p:childTnLst>
                                </p:cTn>
                              </p:par>
                            </p:childTnLst>
                          </p:cTn>
                        </p:par>
                        <p:par>
                          <p:cTn id="38" fill="hold">
                            <p:stCondLst>
                              <p:cond delay="6000"/>
                            </p:stCondLst>
                            <p:childTnLst>
                              <p:par>
                                <p:cTn id="39" presetID="22" presetClass="entr" presetSubtype="8" repeatCount="indefinite"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1000"/>
                                        <p:tgtEl>
                                          <p:spTgt spid="36"/>
                                        </p:tgtEl>
                                      </p:cBhvr>
                                    </p:animEffect>
                                  </p:childTnLst>
                                </p:cTn>
                              </p:par>
                            </p:childTnLst>
                          </p:cTn>
                        </p:par>
                        <p:par>
                          <p:cTn id="42" fill="hold">
                            <p:stCondLst>
                              <p:cond delay="7000"/>
                            </p:stCondLst>
                            <p:childTnLst>
                              <p:par>
                                <p:cTn id="43" presetID="22" presetClass="entr" presetSubtype="8" repeatCount="indefinite"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0" grpId="0" animBg="1"/>
      <p:bldP spid="31" grpId="0" animBg="1"/>
      <p:bldP spid="32" grpId="0" animBg="1"/>
      <p:bldP spid="5" grpId="0" animBg="1"/>
      <p:bldP spid="34" grpId="0" animBg="1"/>
      <p:bldP spid="35" grpId="0" animBg="1"/>
      <p:bldP spid="3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685800"/>
            <a:ext cx="8686800" cy="1066800"/>
          </a:xfrm>
        </p:spPr>
        <p:txBody>
          <a:bodyPr/>
          <a:lstStyle/>
          <a:p>
            <a:r>
              <a:rPr lang="ru-RU" dirty="0">
                <a:latin typeface="Times New Roman" panose="02020603050405020304" pitchFamily="18" charset="0"/>
                <a:cs typeface="Times New Roman" panose="02020603050405020304" pitchFamily="18" charset="0"/>
              </a:rPr>
              <a:t>               Система уплотнения </a:t>
            </a:r>
          </a:p>
        </p:txBody>
      </p:sp>
      <p:sp>
        <p:nvSpPr>
          <p:cNvPr id="3" name="Объект 2"/>
          <p:cNvSpPr>
            <a:spLocks noGrp="1"/>
          </p:cNvSpPr>
          <p:nvPr>
            <p:ph idx="1"/>
          </p:nvPr>
        </p:nvSpPr>
        <p:spPr>
          <a:xfrm>
            <a:off x="152400" y="1752600"/>
            <a:ext cx="8839200" cy="4953000"/>
          </a:xfrm>
        </p:spPr>
        <p:txBody>
          <a:bodyPr>
            <a:normAutofit fontScale="92500" lnSpcReduction="10000"/>
          </a:bodyPr>
          <a:lstStyle/>
          <a:p>
            <a:pPr algn="just"/>
            <a:r>
              <a:rPr lang="ru-RU" b="1" dirty="0">
                <a:latin typeface="Times New Roman" panose="02020603050405020304" pitchFamily="18" charset="0"/>
                <a:cs typeface="Times New Roman" panose="02020603050405020304" pitchFamily="18" charset="0"/>
              </a:rPr>
              <a:t>Уплотнительное устройство</a:t>
            </a:r>
            <a:r>
              <a:rPr lang="ru-RU" dirty="0">
                <a:latin typeface="Times New Roman" panose="02020603050405020304" pitchFamily="18" charset="0"/>
                <a:cs typeface="Times New Roman" panose="02020603050405020304" pitchFamily="18" charset="0"/>
              </a:rPr>
              <a:t> —  устройство или способ предотвращения или уменьшения  утечки жидкости, газа путём создания преграды в местах соединения между деталями машин (механизма) состоящее из одной детали и более.</a:t>
            </a:r>
          </a:p>
          <a:p>
            <a:pPr algn="just"/>
            <a:r>
              <a:rPr lang="ru-RU" b="1" dirty="0">
                <a:solidFill>
                  <a:schemeClr val="tx1">
                    <a:lumMod val="95000"/>
                    <a:lumOff val="5000"/>
                  </a:schemeClr>
                </a:solidFill>
                <a:latin typeface="Times New Roman" panose="02020603050405020304" pitchFamily="18" charset="0"/>
                <a:cs typeface="Times New Roman" panose="02020603050405020304" pitchFamily="18" charset="0"/>
              </a:rPr>
              <a:t>Система газового уплотнения </a:t>
            </a:r>
            <a:r>
              <a:rPr lang="ru-RU" dirty="0">
                <a:solidFill>
                  <a:schemeClr val="tx1">
                    <a:lumMod val="95000"/>
                    <a:lumOff val="5000"/>
                  </a:schemeClr>
                </a:solidFill>
                <a:latin typeface="Times New Roman" panose="02020603050405020304" pitchFamily="18" charset="0"/>
                <a:cs typeface="Times New Roman" panose="02020603050405020304" pitchFamily="18" charset="0"/>
              </a:rPr>
              <a:t>состоит из фильтров, регуляторов, датчиков давления и клапанов, предназначенных для подачи регулируемого промежуточного воздуха и уплотнительного газа к уплотнениям на входе и на выходе газового компрессора. Системы промежуточного воздуха, уплотнительного газа и вентиляции спроектированы для работы в составе комплексной сбалансированной системы .</a:t>
            </a:r>
          </a:p>
        </p:txBody>
      </p:sp>
    </p:spTree>
    <p:extLst>
      <p:ext uri="{BB962C8B-B14F-4D97-AF65-F5344CB8AC3E}">
        <p14:creationId xmlns:p14="http://schemas.microsoft.com/office/powerpoint/2010/main" val="195801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Администратор\Desktop\Foto\DSCN2937.JPG"/>
          <p:cNvPicPr>
            <a:picLocks noChangeAspect="1" noChangeArrowheads="1"/>
          </p:cNvPicPr>
          <p:nvPr/>
        </p:nvPicPr>
        <p:blipFill>
          <a:blip r:embed="rId2" cstate="print"/>
          <a:srcRect/>
          <a:stretch>
            <a:fillRect/>
          </a:stretch>
        </p:blipFill>
        <p:spPr bwMode="auto">
          <a:xfrm>
            <a:off x="611560" y="332656"/>
            <a:ext cx="8064896" cy="4680520"/>
          </a:xfrm>
          <a:prstGeom prst="rect">
            <a:avLst/>
          </a:prstGeom>
          <a:noFill/>
        </p:spPr>
      </p:pic>
      <p:sp>
        <p:nvSpPr>
          <p:cNvPr id="3" name="Прямоугольник 2"/>
          <p:cNvSpPr/>
          <p:nvPr/>
        </p:nvSpPr>
        <p:spPr>
          <a:xfrm>
            <a:off x="1331640" y="5121188"/>
            <a:ext cx="6408712" cy="16561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dirty="0">
              <a:solidFill>
                <a:srgbClr val="0070C0"/>
              </a:solidFill>
              <a:latin typeface="Times New Roman" panose="02020603050405020304" pitchFamily="18" charset="0"/>
              <a:cs typeface="Times New Roman" panose="02020603050405020304" pitchFamily="18" charset="0"/>
            </a:endParaRPr>
          </a:p>
          <a:p>
            <a:pPr algn="ctr"/>
            <a:r>
              <a:rPr lang="ru-RU" sz="1500" dirty="0">
                <a:solidFill>
                  <a:srgbClr val="0070C0"/>
                </a:solidFill>
                <a:latin typeface="Times New Roman" panose="02020603050405020304" pitchFamily="18" charset="0"/>
                <a:cs typeface="Times New Roman" panose="02020603050405020304" pitchFamily="18" charset="0"/>
              </a:rPr>
              <a:t>1.Щит включения обогревателя блока подготовки буферного газа.</a:t>
            </a:r>
          </a:p>
          <a:p>
            <a:pPr algn="ctr"/>
            <a:r>
              <a:rPr lang="ru-RU" sz="1500" dirty="0">
                <a:solidFill>
                  <a:srgbClr val="0070C0"/>
                </a:solidFill>
                <a:latin typeface="Times New Roman" panose="02020603050405020304" pitchFamily="18" charset="0"/>
                <a:cs typeface="Times New Roman" panose="02020603050405020304" pitchFamily="18" charset="0"/>
              </a:rPr>
              <a:t>2</a:t>
            </a:r>
            <a:r>
              <a:rPr lang="en-US" sz="1500" dirty="0">
                <a:solidFill>
                  <a:srgbClr val="0070C0"/>
                </a:solidFill>
                <a:latin typeface="Times New Roman" panose="02020603050405020304" pitchFamily="18" charset="0"/>
                <a:cs typeface="Times New Roman" panose="02020603050405020304" pitchFamily="18" charset="0"/>
              </a:rPr>
              <a:t>.</a:t>
            </a:r>
            <a:r>
              <a:rPr lang="ru-RU" sz="1500" dirty="0">
                <a:solidFill>
                  <a:srgbClr val="0070C0"/>
                </a:solidFill>
                <a:latin typeface="Times New Roman" panose="02020603050405020304" pitchFamily="18" charset="0"/>
                <a:cs typeface="Times New Roman" panose="02020603050405020304" pitchFamily="18" charset="0"/>
              </a:rPr>
              <a:t> Электрический нагреватель буферного газа.</a:t>
            </a:r>
          </a:p>
          <a:p>
            <a:pPr algn="ctr"/>
            <a:r>
              <a:rPr lang="ru-RU" sz="1500" dirty="0">
                <a:solidFill>
                  <a:srgbClr val="0070C0"/>
                </a:solidFill>
                <a:latin typeface="Times New Roman" panose="02020603050405020304" pitchFamily="18" charset="0"/>
                <a:cs typeface="Times New Roman" panose="02020603050405020304" pitchFamily="18" charset="0"/>
              </a:rPr>
              <a:t>3 Блок фильтров для  очистки буферного газа (1 рабочий, 2 резервный )</a:t>
            </a:r>
          </a:p>
          <a:p>
            <a:pPr algn="ctr"/>
            <a:r>
              <a:rPr lang="ru-RU" sz="1500" dirty="0">
                <a:solidFill>
                  <a:srgbClr val="0070C0"/>
                </a:solidFill>
                <a:latin typeface="Times New Roman" panose="02020603050405020304" pitchFamily="18" charset="0"/>
                <a:cs typeface="Times New Roman" panose="02020603050405020304" pitchFamily="18" charset="0"/>
              </a:rPr>
              <a:t>4</a:t>
            </a:r>
            <a:r>
              <a:rPr lang="en-US" sz="1500" dirty="0">
                <a:solidFill>
                  <a:srgbClr val="0070C0"/>
                </a:solidFill>
                <a:latin typeface="Times New Roman" panose="02020603050405020304" pitchFamily="18" charset="0"/>
                <a:cs typeface="Times New Roman" panose="02020603050405020304" pitchFamily="18" charset="0"/>
              </a:rPr>
              <a:t>.</a:t>
            </a:r>
            <a:r>
              <a:rPr lang="ru-RU" sz="1500" dirty="0">
                <a:solidFill>
                  <a:srgbClr val="0070C0"/>
                </a:solidFill>
                <a:latin typeface="Times New Roman" panose="02020603050405020304" pitchFamily="18" charset="0"/>
                <a:cs typeface="Times New Roman" panose="02020603050405020304" pitchFamily="18" charset="0"/>
              </a:rPr>
              <a:t> Предохранительный клапан.</a:t>
            </a:r>
          </a:p>
          <a:p>
            <a:pPr algn="ctr"/>
            <a:r>
              <a:rPr lang="ru-RU" sz="1500" dirty="0">
                <a:solidFill>
                  <a:srgbClr val="0070C0"/>
                </a:solidFill>
                <a:latin typeface="Times New Roman" panose="02020603050405020304" pitchFamily="18" charset="0"/>
                <a:cs typeface="Times New Roman" panose="02020603050405020304" pitchFamily="18" charset="0"/>
              </a:rPr>
              <a:t>5</a:t>
            </a:r>
            <a:r>
              <a:rPr lang="en-US" sz="1500" dirty="0">
                <a:solidFill>
                  <a:srgbClr val="0070C0"/>
                </a:solidFill>
                <a:latin typeface="Times New Roman" panose="02020603050405020304" pitchFamily="18" charset="0"/>
                <a:cs typeface="Times New Roman" panose="02020603050405020304" pitchFamily="18" charset="0"/>
              </a:rPr>
              <a:t>.</a:t>
            </a:r>
            <a:r>
              <a:rPr lang="ru-RU" sz="1500" dirty="0">
                <a:solidFill>
                  <a:srgbClr val="0070C0"/>
                </a:solidFill>
                <a:latin typeface="Times New Roman" panose="02020603050405020304" pitchFamily="18" charset="0"/>
                <a:cs typeface="Times New Roman" panose="02020603050405020304" pitchFamily="18" charset="0"/>
              </a:rPr>
              <a:t> Коробки соединения теплоспутника.</a:t>
            </a:r>
          </a:p>
          <a:p>
            <a:pPr algn="ctr"/>
            <a:r>
              <a:rPr lang="ru-RU" sz="1500" dirty="0">
                <a:solidFill>
                  <a:srgbClr val="0070C0"/>
                </a:solidFill>
                <a:latin typeface="Times New Roman" panose="02020603050405020304" pitchFamily="18" charset="0"/>
                <a:cs typeface="Times New Roman" panose="02020603050405020304" pitchFamily="18" charset="0"/>
              </a:rPr>
              <a:t>6. Датчики давления.</a:t>
            </a:r>
          </a:p>
          <a:p>
            <a:pPr algn="ctr"/>
            <a:r>
              <a:rPr lang="ru-RU" sz="1500" dirty="0">
                <a:solidFill>
                  <a:srgbClr val="0070C0"/>
                </a:solidFill>
                <a:latin typeface="Times New Roman" panose="02020603050405020304" pitchFamily="18" charset="0"/>
                <a:cs typeface="Times New Roman" panose="02020603050405020304" pitchFamily="18" charset="0"/>
              </a:rPr>
              <a:t>7. Датчики температуры.</a:t>
            </a:r>
          </a:p>
          <a:p>
            <a:pPr algn="ctr"/>
            <a:endParaRPr lang="ru-RU" sz="1100" dirty="0">
              <a:solidFill>
                <a:srgbClr val="0070C0"/>
              </a:solidFill>
              <a:latin typeface="Times New Roman" panose="02020603050405020304" pitchFamily="18" charset="0"/>
              <a:cs typeface="Times New Roman" panose="02020603050405020304" pitchFamily="18" charset="0"/>
            </a:endParaRPr>
          </a:p>
        </p:txBody>
      </p:sp>
      <p:cxnSp>
        <p:nvCxnSpPr>
          <p:cNvPr id="5" name="Прямая со стрелкой 4"/>
          <p:cNvCxnSpPr/>
          <p:nvPr/>
        </p:nvCxnSpPr>
        <p:spPr>
          <a:xfrm>
            <a:off x="6156176" y="1916832"/>
            <a:ext cx="792088" cy="288032"/>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8-конечная звезда 7"/>
          <p:cNvSpPr/>
          <p:nvPr/>
        </p:nvSpPr>
        <p:spPr>
          <a:xfrm>
            <a:off x="7020272" y="2060848"/>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p:txBody>
      </p:sp>
      <p:cxnSp>
        <p:nvCxnSpPr>
          <p:cNvPr id="10" name="Прямая со стрелкой 9"/>
          <p:cNvCxnSpPr/>
          <p:nvPr/>
        </p:nvCxnSpPr>
        <p:spPr>
          <a:xfrm>
            <a:off x="6012160" y="3717032"/>
            <a:ext cx="864096"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Прямая со стрелкой 11"/>
          <p:cNvCxnSpPr/>
          <p:nvPr/>
        </p:nvCxnSpPr>
        <p:spPr>
          <a:xfrm>
            <a:off x="3995936" y="764704"/>
            <a:ext cx="1008112" cy="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p:cNvCxnSpPr/>
          <p:nvPr/>
        </p:nvCxnSpPr>
        <p:spPr>
          <a:xfrm flipH="1" flipV="1">
            <a:off x="2051720" y="1700808"/>
            <a:ext cx="936104" cy="18002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flipH="1">
            <a:off x="1403648" y="4005064"/>
            <a:ext cx="936104" cy="50405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H="1">
            <a:off x="1403648" y="4437112"/>
            <a:ext cx="2160240" cy="72008"/>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8-конечная звезда 26"/>
          <p:cNvSpPr/>
          <p:nvPr/>
        </p:nvSpPr>
        <p:spPr>
          <a:xfrm>
            <a:off x="5076056" y="548680"/>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4</a:t>
            </a:r>
          </a:p>
        </p:txBody>
      </p:sp>
      <p:sp>
        <p:nvSpPr>
          <p:cNvPr id="28" name="8-конечная звезда 27"/>
          <p:cNvSpPr/>
          <p:nvPr/>
        </p:nvSpPr>
        <p:spPr>
          <a:xfrm>
            <a:off x="7020272" y="3501008"/>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p>
        </p:txBody>
      </p:sp>
      <p:sp>
        <p:nvSpPr>
          <p:cNvPr id="29" name="8-конечная звезда 28"/>
          <p:cNvSpPr/>
          <p:nvPr/>
        </p:nvSpPr>
        <p:spPr>
          <a:xfrm>
            <a:off x="1691680" y="1196752"/>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3</a:t>
            </a:r>
          </a:p>
        </p:txBody>
      </p:sp>
      <p:sp>
        <p:nvSpPr>
          <p:cNvPr id="30" name="8-конечная звезда 29"/>
          <p:cNvSpPr/>
          <p:nvPr/>
        </p:nvSpPr>
        <p:spPr>
          <a:xfrm>
            <a:off x="971600" y="4365104"/>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5</a:t>
            </a:r>
          </a:p>
        </p:txBody>
      </p:sp>
      <p:sp>
        <p:nvSpPr>
          <p:cNvPr id="42" name="8-конечная звезда 41"/>
          <p:cNvSpPr/>
          <p:nvPr/>
        </p:nvSpPr>
        <p:spPr>
          <a:xfrm>
            <a:off x="899592" y="3068960"/>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6</a:t>
            </a:r>
          </a:p>
        </p:txBody>
      </p:sp>
      <p:sp>
        <p:nvSpPr>
          <p:cNvPr id="43" name="8-конечная звезда 42"/>
          <p:cNvSpPr/>
          <p:nvPr/>
        </p:nvSpPr>
        <p:spPr>
          <a:xfrm>
            <a:off x="7668344" y="4149080"/>
            <a:ext cx="360040" cy="432048"/>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7</a:t>
            </a:r>
          </a:p>
        </p:txBody>
      </p:sp>
      <p:cxnSp>
        <p:nvCxnSpPr>
          <p:cNvPr id="44" name="Прямая со стрелкой 43"/>
          <p:cNvCxnSpPr/>
          <p:nvPr/>
        </p:nvCxnSpPr>
        <p:spPr>
          <a:xfrm>
            <a:off x="6660232" y="4221088"/>
            <a:ext cx="936104" cy="14401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flipH="1" flipV="1">
            <a:off x="1259632" y="3356992"/>
            <a:ext cx="936104" cy="144016"/>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126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Администратор\Desktop\Foto\DSCN2926.JPG"/>
          <p:cNvPicPr>
            <a:picLocks noChangeAspect="1" noChangeArrowheads="1"/>
          </p:cNvPicPr>
          <p:nvPr/>
        </p:nvPicPr>
        <p:blipFill>
          <a:blip r:embed="rId2" cstate="print"/>
          <a:srcRect/>
          <a:stretch>
            <a:fillRect/>
          </a:stretch>
        </p:blipFill>
        <p:spPr bwMode="auto">
          <a:xfrm>
            <a:off x="323528" y="980728"/>
            <a:ext cx="8568952" cy="5616624"/>
          </a:xfrm>
          <a:prstGeom prst="rect">
            <a:avLst/>
          </a:prstGeom>
          <a:noFill/>
        </p:spPr>
      </p:pic>
      <p:cxnSp>
        <p:nvCxnSpPr>
          <p:cNvPr id="6" name="Прямая со стрелкой 5"/>
          <p:cNvCxnSpPr/>
          <p:nvPr/>
        </p:nvCxnSpPr>
        <p:spPr>
          <a:xfrm flipV="1">
            <a:off x="5220072" y="2420888"/>
            <a:ext cx="576064"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Прямоугольник 7"/>
          <p:cNvSpPr/>
          <p:nvPr/>
        </p:nvSpPr>
        <p:spPr>
          <a:xfrm>
            <a:off x="5868144" y="1988840"/>
            <a:ext cx="106605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latin typeface="Times New Roman" panose="02020603050405020304" pitchFamily="18" charset="0"/>
                <a:cs typeface="Times New Roman" panose="02020603050405020304" pitchFamily="18" charset="0"/>
              </a:rPr>
              <a:t>Вход уплотнительного газа</a:t>
            </a:r>
          </a:p>
        </p:txBody>
      </p:sp>
      <p:cxnSp>
        <p:nvCxnSpPr>
          <p:cNvPr id="10" name="Прямая со стрелкой 9"/>
          <p:cNvCxnSpPr/>
          <p:nvPr/>
        </p:nvCxnSpPr>
        <p:spPr>
          <a:xfrm>
            <a:off x="4572000" y="4509120"/>
            <a:ext cx="1080120"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5724128" y="4725144"/>
            <a:ext cx="914400"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latin typeface="Times New Roman" panose="02020603050405020304" pitchFamily="18" charset="0"/>
                <a:cs typeface="Times New Roman" panose="02020603050405020304" pitchFamily="18" charset="0"/>
              </a:rPr>
              <a:t>Вентиляция наружного уплотнения</a:t>
            </a:r>
          </a:p>
        </p:txBody>
      </p:sp>
      <p:cxnSp>
        <p:nvCxnSpPr>
          <p:cNvPr id="14" name="Прямая со стрелкой 13"/>
          <p:cNvCxnSpPr/>
          <p:nvPr/>
        </p:nvCxnSpPr>
        <p:spPr>
          <a:xfrm>
            <a:off x="3059832" y="4509120"/>
            <a:ext cx="216024"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Прямоугольник 15"/>
          <p:cNvSpPr/>
          <p:nvPr/>
        </p:nvSpPr>
        <p:spPr>
          <a:xfrm>
            <a:off x="3275856" y="5229200"/>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latin typeface="Times New Roman" panose="02020603050405020304" pitchFamily="18" charset="0"/>
                <a:cs typeface="Times New Roman" panose="02020603050405020304" pitchFamily="18" charset="0"/>
              </a:rPr>
              <a:t>Дренаж промежуточного уплотнения</a:t>
            </a:r>
          </a:p>
        </p:txBody>
      </p:sp>
      <p:cxnSp>
        <p:nvCxnSpPr>
          <p:cNvPr id="19" name="Прямая со стрелкой 18"/>
          <p:cNvCxnSpPr/>
          <p:nvPr/>
        </p:nvCxnSpPr>
        <p:spPr>
          <a:xfrm flipH="1">
            <a:off x="1475656" y="4149080"/>
            <a:ext cx="1080120"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Прямоугольник 20"/>
          <p:cNvSpPr/>
          <p:nvPr/>
        </p:nvSpPr>
        <p:spPr>
          <a:xfrm>
            <a:off x="395536" y="4077072"/>
            <a:ext cx="91440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latin typeface="Times New Roman" panose="02020603050405020304" pitchFamily="18" charset="0"/>
                <a:cs typeface="Times New Roman" panose="02020603050405020304" pitchFamily="18" charset="0"/>
              </a:rPr>
              <a:t>Вентиляция  внутреннего уплотнения</a:t>
            </a:r>
          </a:p>
        </p:txBody>
      </p:sp>
      <p:cxnSp>
        <p:nvCxnSpPr>
          <p:cNvPr id="23" name="Прямая со стрелкой 22"/>
          <p:cNvCxnSpPr/>
          <p:nvPr/>
        </p:nvCxnSpPr>
        <p:spPr>
          <a:xfrm flipH="1" flipV="1">
            <a:off x="1403648" y="3284984"/>
            <a:ext cx="86409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Прямоугольник 24"/>
          <p:cNvSpPr/>
          <p:nvPr/>
        </p:nvSpPr>
        <p:spPr>
          <a:xfrm>
            <a:off x="323528" y="2852936"/>
            <a:ext cx="108012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latin typeface="Times New Roman" panose="02020603050405020304" pitchFamily="18" charset="0"/>
                <a:cs typeface="Times New Roman" panose="02020603050405020304" pitchFamily="18" charset="0"/>
              </a:rPr>
              <a:t>Вход промежуточного воздуха</a:t>
            </a:r>
          </a:p>
        </p:txBody>
      </p:sp>
    </p:spTree>
    <p:extLst>
      <p:ext uri="{BB962C8B-B14F-4D97-AF65-F5344CB8AC3E}">
        <p14:creationId xmlns:p14="http://schemas.microsoft.com/office/powerpoint/2010/main" val="2700054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33400"/>
            <a:ext cx="8229600" cy="5821362"/>
          </a:xfrm>
        </p:spPr>
        <p:txBody>
          <a:bodyPr>
            <a:normAutofit/>
          </a:bodyPr>
          <a:lstStyle/>
          <a:p>
            <a:pPr algn="ctr"/>
            <a:r>
              <a:rPr lang="en-US" dirty="0"/>
              <a:t/>
            </a:r>
            <a:br>
              <a:rPr lang="en-US" dirty="0"/>
            </a:br>
            <a:r>
              <a:rPr lang="ru-RU" sz="4000" dirty="0"/>
              <a:t>Алгоритм пуска</a:t>
            </a:r>
            <a:r>
              <a:rPr lang="en-US" sz="4000" dirty="0"/>
              <a:t> </a:t>
            </a:r>
            <a:r>
              <a:rPr lang="ru-RU" sz="4000" dirty="0"/>
              <a:t>и останова Газоперекачивающего агрегата</a:t>
            </a:r>
            <a:br>
              <a:rPr lang="ru-RU" sz="4000" dirty="0"/>
            </a:br>
            <a:r>
              <a:rPr lang="en-US" sz="4000" dirty="0"/>
              <a:t>Solar</a:t>
            </a:r>
            <a:r>
              <a:rPr lang="en-US" dirty="0"/>
              <a:t/>
            </a:r>
            <a:br>
              <a:rPr lang="en-US" dirty="0"/>
            </a:br>
            <a:r>
              <a:rPr lang="ru-RU" sz="4000" b="1" i="1" dirty="0">
                <a:solidFill>
                  <a:srgbClr val="FF0000"/>
                </a:solidFill>
              </a:rPr>
              <a:t>Модель</a:t>
            </a:r>
            <a:r>
              <a:rPr lang="en-US" sz="4000" b="1" i="1" dirty="0">
                <a:solidFill>
                  <a:srgbClr val="FF0000"/>
                </a:solidFill>
              </a:rPr>
              <a:t>: Titan 130 </a:t>
            </a:r>
            <a:r>
              <a:rPr lang="ru-RU" sz="4000" b="1" i="1" dirty="0">
                <a:solidFill>
                  <a:srgbClr val="FF0000"/>
                </a:solidFill>
              </a:rPr>
              <a:t> </a:t>
            </a:r>
            <a:r>
              <a:rPr lang="en-US" sz="4000" dirty="0"/>
              <a:t/>
            </a:r>
            <a:br>
              <a:rPr lang="en-US" sz="4000" dirty="0"/>
            </a:br>
            <a:endParaRPr lang="ru-RU" dirty="0"/>
          </a:p>
        </p:txBody>
      </p:sp>
      <p:pic>
        <p:nvPicPr>
          <p:cNvPr id="3" name="Picture 1"/>
          <p:cNvPicPr/>
          <p:nvPr/>
        </p:nvPicPr>
        <p:blipFill>
          <a:blip r:embed="rId2" cstate="print"/>
          <a:srcRect/>
          <a:stretch>
            <a:fillRect/>
          </a:stretch>
        </p:blipFill>
        <p:spPr bwMode="auto">
          <a:xfrm>
            <a:off x="1828800" y="609600"/>
            <a:ext cx="5267401" cy="6073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483768" y="548680"/>
            <a:ext cx="4320480" cy="523220"/>
          </a:xfrm>
          <a:prstGeom prst="rect">
            <a:avLst/>
          </a:prstGeom>
        </p:spPr>
        <p:txBody>
          <a:bodyPr wrap="square">
            <a:spAutoFit/>
          </a:bodyPr>
          <a:lstStyle/>
          <a:p>
            <a:pPr algn="ctr"/>
            <a:r>
              <a:rPr lang="ru-RU" sz="2800" b="1" dirty="0">
                <a:solidFill>
                  <a:schemeClr val="accent1">
                    <a:lumMod val="75000"/>
                  </a:schemeClr>
                </a:solidFill>
                <a:latin typeface="Times New Roman" panose="02020603050405020304" pitchFamily="18" charset="0"/>
                <a:cs typeface="Times New Roman" panose="02020603050405020304" pitchFamily="18" charset="0"/>
              </a:rPr>
              <a:t>ДАТЧИКИ РАСХОДА </a:t>
            </a:r>
            <a:endParaRPr lang="ru-RU" sz="2800" b="1" dirty="0">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76200" y="980728"/>
            <a:ext cx="8816280" cy="1200329"/>
          </a:xfrm>
          <a:prstGeom prst="rect">
            <a:avLst/>
          </a:prstGeom>
        </p:spPr>
        <p:txBody>
          <a:bodyPr wrap="square">
            <a:spAutoFit/>
          </a:bodyPr>
          <a:lstStyle/>
          <a:p>
            <a:pPr algn="just"/>
            <a:r>
              <a:rPr lang="ru-RU" dirty="0">
                <a:solidFill>
                  <a:schemeClr val="tx2"/>
                </a:solidFill>
                <a:latin typeface="Times New Roman" panose="02020603050405020304" pitchFamily="18" charset="0"/>
                <a:cs typeface="Times New Roman" panose="02020603050405020304" pitchFamily="18" charset="0"/>
              </a:rPr>
              <a:t>Датчики расхода контролируют расход газа через определенную зону системы</a:t>
            </a:r>
            <a:r>
              <a:rPr lang="en-US" dirty="0">
                <a:solidFill>
                  <a:schemeClr val="tx2"/>
                </a:solidFill>
                <a:latin typeface="Times New Roman" panose="02020603050405020304" pitchFamily="18" charset="0"/>
                <a:cs typeface="Times New Roman" panose="02020603050405020304" pitchFamily="18" charset="0"/>
              </a:rPr>
              <a:t> </a:t>
            </a:r>
            <a:r>
              <a:rPr lang="ru-RU" dirty="0">
                <a:solidFill>
                  <a:schemeClr val="tx2"/>
                </a:solidFill>
                <a:latin typeface="Times New Roman" panose="02020603050405020304" pitchFamily="18" charset="0"/>
                <a:cs typeface="Times New Roman" panose="02020603050405020304" pitchFamily="18" charset="0"/>
              </a:rPr>
              <a:t>сухого</a:t>
            </a:r>
            <a:r>
              <a:rPr lang="en-US" dirty="0">
                <a:solidFill>
                  <a:schemeClr val="tx2"/>
                </a:solidFill>
                <a:latin typeface="Times New Roman" panose="02020603050405020304" pitchFamily="18" charset="0"/>
                <a:cs typeface="Times New Roman" panose="02020603050405020304" pitchFamily="18" charset="0"/>
              </a:rPr>
              <a:t> </a:t>
            </a:r>
            <a:r>
              <a:rPr lang="ru-RU" dirty="0">
                <a:solidFill>
                  <a:schemeClr val="tx2"/>
                </a:solidFill>
                <a:latin typeface="Times New Roman" panose="02020603050405020304" pitchFamily="18" charset="0"/>
                <a:cs typeface="Times New Roman" panose="02020603050405020304" pitchFamily="18" charset="0"/>
              </a:rPr>
              <a:t>газового уплотнения с помощью системы управления. Если расход</a:t>
            </a:r>
            <a:r>
              <a:rPr lang="en-US" dirty="0">
                <a:solidFill>
                  <a:schemeClr val="tx2"/>
                </a:solidFill>
                <a:latin typeface="Times New Roman" panose="02020603050405020304" pitchFamily="18" charset="0"/>
                <a:cs typeface="Times New Roman" panose="02020603050405020304" pitchFamily="18" charset="0"/>
              </a:rPr>
              <a:t> </a:t>
            </a:r>
            <a:r>
              <a:rPr lang="ru-RU" dirty="0">
                <a:solidFill>
                  <a:schemeClr val="tx2"/>
                </a:solidFill>
                <a:latin typeface="Times New Roman" panose="02020603050405020304" pitchFamily="18" charset="0"/>
                <a:cs typeface="Times New Roman" panose="02020603050405020304" pitchFamily="18" charset="0"/>
              </a:rPr>
              <a:t>превысит установленную величину, выдается сигнал и(или) сообщение об останове. Датчики расхода посылают сигналы 4 - 20 мА в блоки аналогового ввода.</a:t>
            </a:r>
          </a:p>
        </p:txBody>
      </p:sp>
      <p:pic>
        <p:nvPicPr>
          <p:cNvPr id="5" name="Рисунок 4"/>
          <p:cNvPicPr/>
          <p:nvPr/>
        </p:nvPicPr>
        <p:blipFill>
          <a:blip r:embed="rId2" cstate="print"/>
          <a:srcRect/>
          <a:stretch>
            <a:fillRect/>
          </a:stretch>
        </p:blipFill>
        <p:spPr bwMode="auto">
          <a:xfrm>
            <a:off x="3564632" y="2133600"/>
            <a:ext cx="5327848" cy="4272279"/>
          </a:xfrm>
          <a:prstGeom prst="rect">
            <a:avLst/>
          </a:prstGeom>
          <a:noFill/>
          <a:ln w="9525">
            <a:noFill/>
            <a:miter lim="800000"/>
            <a:headEnd/>
            <a:tailEnd/>
          </a:ln>
        </p:spPr>
      </p:pic>
      <p:sp>
        <p:nvSpPr>
          <p:cNvPr id="6" name="TextBox 5">
            <a:extLst>
              <a:ext uri="{FF2B5EF4-FFF2-40B4-BE49-F238E27FC236}">
                <a16:creationId xmlns:a16="http://schemas.microsoft.com/office/drawing/2014/main" xmlns="" id="{F79801F9-D4ED-7D9C-A756-68DE79CB6DC9}"/>
              </a:ext>
            </a:extLst>
          </p:cNvPr>
          <p:cNvSpPr txBox="1"/>
          <p:nvPr/>
        </p:nvSpPr>
        <p:spPr>
          <a:xfrm>
            <a:off x="0" y="2209800"/>
            <a:ext cx="3429000" cy="5001369"/>
          </a:xfrm>
          <a:prstGeom prst="rect">
            <a:avLst/>
          </a:prstGeom>
          <a:noFill/>
        </p:spPr>
        <p:txBody>
          <a:bodyPr wrap="square">
            <a:spAutoFit/>
          </a:bodyPr>
          <a:lstStyle/>
          <a:p>
            <a:pPr algn="just"/>
            <a:r>
              <a:rPr lang="ru-RU" sz="1500" dirty="0">
                <a:solidFill>
                  <a:schemeClr val="tx2"/>
                </a:solidFill>
                <a:latin typeface="Times New Roman" panose="02020603050405020304" pitchFamily="18" charset="0"/>
                <a:cs typeface="Times New Roman" panose="02020603050405020304" pitchFamily="18" charset="0"/>
              </a:rPr>
              <a:t>Давление на всасе и выходе первичного уплотнения компрессора  от </a:t>
            </a:r>
            <a:r>
              <a:rPr lang="en-US" sz="1500" dirty="0">
                <a:solidFill>
                  <a:schemeClr val="tx2"/>
                </a:solidFill>
                <a:latin typeface="Times New Roman" panose="02020603050405020304" pitchFamily="18" charset="0"/>
                <a:cs typeface="Times New Roman" panose="02020603050405020304" pitchFamily="18" charset="0"/>
              </a:rPr>
              <a:t>0～55KPa， [H: 55 </a:t>
            </a:r>
            <a:r>
              <a:rPr lang="en-US" sz="1500" dirty="0" err="1">
                <a:solidFill>
                  <a:schemeClr val="tx2"/>
                </a:solidFill>
                <a:latin typeface="Times New Roman" panose="02020603050405020304" pitchFamily="18" charset="0"/>
                <a:cs typeface="Times New Roman" panose="02020603050405020304" pitchFamily="18" charset="0"/>
              </a:rPr>
              <a:t>Kpa</a:t>
            </a:r>
            <a:r>
              <a:rPr lang="ru-RU" sz="1500" dirty="0">
                <a:solidFill>
                  <a:schemeClr val="tx2"/>
                </a:solidFill>
                <a:latin typeface="Times New Roman" panose="02020603050405020304" pitchFamily="18" charset="0"/>
                <a:cs typeface="Times New Roman" panose="02020603050405020304" pitchFamily="18" charset="0"/>
              </a:rPr>
              <a:t>  </a:t>
            </a:r>
            <a:r>
              <a:rPr lang="en-US" sz="1500" dirty="0">
                <a:solidFill>
                  <a:schemeClr val="tx2"/>
                </a:solidFill>
                <a:latin typeface="Times New Roman" panose="02020603050405020304" pitchFamily="18" charset="0"/>
                <a:cs typeface="Times New Roman" panose="02020603050405020304" pitchFamily="18" charset="0"/>
              </a:rPr>
              <a:t>HH:138 </a:t>
            </a:r>
            <a:r>
              <a:rPr lang="en-US" sz="1500" dirty="0" err="1">
                <a:solidFill>
                  <a:schemeClr val="tx2"/>
                </a:solidFill>
                <a:latin typeface="Times New Roman" panose="02020603050405020304" pitchFamily="18" charset="0"/>
                <a:cs typeface="Times New Roman" panose="02020603050405020304" pitchFamily="18" charset="0"/>
              </a:rPr>
              <a:t>Kpa</a:t>
            </a:r>
            <a:r>
              <a:rPr lang="en-US" sz="1500" dirty="0">
                <a:solidFill>
                  <a:schemeClr val="tx2"/>
                </a:solidFill>
                <a:latin typeface="Times New Roman" panose="02020603050405020304" pitchFamily="18" charset="0"/>
                <a:cs typeface="Times New Roman" panose="02020603050405020304" pitchFamily="18" charset="0"/>
              </a:rPr>
              <a:t>]</a:t>
            </a:r>
            <a:endParaRPr lang="ru-RU" sz="1500" dirty="0">
              <a:solidFill>
                <a:schemeClr val="tx2"/>
              </a:solidFill>
              <a:latin typeface="Times New Roman" panose="02020603050405020304" pitchFamily="18" charset="0"/>
              <a:cs typeface="Times New Roman" panose="02020603050405020304" pitchFamily="18" charset="0"/>
            </a:endParaRPr>
          </a:p>
          <a:p>
            <a:pPr algn="just"/>
            <a:endParaRPr lang="ru-RU" sz="1500" dirty="0">
              <a:solidFill>
                <a:schemeClr val="tx2"/>
              </a:solidFill>
              <a:latin typeface="Times New Roman" panose="02020603050405020304" pitchFamily="18" charset="0"/>
              <a:cs typeface="Times New Roman" panose="02020603050405020304" pitchFamily="18" charset="0"/>
            </a:endParaRPr>
          </a:p>
          <a:p>
            <a:pPr algn="just"/>
            <a:r>
              <a:rPr lang="ru-RU" sz="1500" dirty="0">
                <a:solidFill>
                  <a:schemeClr val="tx2"/>
                </a:solidFill>
                <a:latin typeface="Times New Roman" panose="02020603050405020304" pitchFamily="18" charset="0"/>
                <a:cs typeface="Times New Roman" panose="02020603050405020304" pitchFamily="18" charset="0"/>
              </a:rPr>
              <a:t>Расход подачи воздуха на вторичного уплотнения стороны </a:t>
            </a:r>
            <a:r>
              <a:rPr lang="ru-RU" sz="1500" dirty="0" err="1">
                <a:solidFill>
                  <a:schemeClr val="tx2"/>
                </a:solidFill>
                <a:latin typeface="Times New Roman" panose="02020603050405020304" pitchFamily="18" charset="0"/>
                <a:cs typeface="Times New Roman" panose="02020603050405020304" pitchFamily="18" charset="0"/>
              </a:rPr>
              <a:t>всаса</a:t>
            </a:r>
            <a:r>
              <a:rPr lang="ru-RU" sz="1500" dirty="0" smtClean="0">
                <a:solidFill>
                  <a:schemeClr val="tx2"/>
                </a:solidFill>
                <a:latin typeface="Times New Roman" panose="02020603050405020304" pitchFamily="18" charset="0"/>
                <a:cs typeface="Times New Roman" panose="02020603050405020304" pitchFamily="18" charset="0"/>
              </a:rPr>
              <a:t>. 0</a:t>
            </a:r>
            <a:r>
              <a:rPr lang="en-US" sz="1500" dirty="0" smtClean="0">
                <a:solidFill>
                  <a:schemeClr val="tx2"/>
                </a:solidFill>
                <a:latin typeface="Times New Roman" panose="02020603050405020304" pitchFamily="18" charset="0"/>
                <a:cs typeface="Times New Roman" panose="02020603050405020304" pitchFamily="18" charset="0"/>
              </a:rPr>
              <a:t>,</a:t>
            </a:r>
            <a:r>
              <a:rPr lang="ru-RU" sz="1500" dirty="0" smtClean="0">
                <a:solidFill>
                  <a:schemeClr val="tx2"/>
                </a:solidFill>
                <a:latin typeface="Times New Roman" panose="02020603050405020304" pitchFamily="18" charset="0"/>
                <a:cs typeface="Times New Roman" panose="02020603050405020304" pitchFamily="18" charset="0"/>
              </a:rPr>
              <a:t>014нм3/мин</a:t>
            </a:r>
            <a:endParaRPr lang="ru-RU" sz="1500" dirty="0">
              <a:solidFill>
                <a:schemeClr val="tx2"/>
              </a:solidFill>
              <a:latin typeface="Times New Roman" panose="02020603050405020304" pitchFamily="18" charset="0"/>
              <a:cs typeface="Times New Roman" panose="02020603050405020304" pitchFamily="18" charset="0"/>
            </a:endParaRPr>
          </a:p>
          <a:p>
            <a:pPr algn="just"/>
            <a:endParaRPr lang="ru-RU" sz="1500" dirty="0">
              <a:solidFill>
                <a:schemeClr val="tx2"/>
              </a:solidFill>
              <a:latin typeface="Times New Roman" panose="02020603050405020304" pitchFamily="18" charset="0"/>
              <a:cs typeface="Times New Roman" panose="02020603050405020304" pitchFamily="18" charset="0"/>
            </a:endParaRPr>
          </a:p>
          <a:p>
            <a:pPr algn="just"/>
            <a:r>
              <a:rPr lang="ru-RU" sz="1500" dirty="0">
                <a:solidFill>
                  <a:schemeClr val="tx2"/>
                </a:solidFill>
                <a:latin typeface="Times New Roman" panose="02020603050405020304" pitchFamily="18" charset="0"/>
                <a:cs typeface="Times New Roman" panose="02020603050405020304" pitchFamily="18" charset="0"/>
              </a:rPr>
              <a:t>Расход подачи воздуха на вторичного уплотнения стороны нагнетания</a:t>
            </a:r>
            <a:r>
              <a:rPr lang="ru-RU" sz="1500" dirty="0" smtClean="0">
                <a:solidFill>
                  <a:schemeClr val="tx2"/>
                </a:solidFill>
                <a:latin typeface="Times New Roman" panose="02020603050405020304" pitchFamily="18" charset="0"/>
                <a:cs typeface="Times New Roman" panose="02020603050405020304" pitchFamily="18" charset="0"/>
              </a:rPr>
              <a:t>. 0</a:t>
            </a:r>
            <a:r>
              <a:rPr lang="en-US" sz="1500" dirty="0" smtClean="0">
                <a:solidFill>
                  <a:schemeClr val="tx2"/>
                </a:solidFill>
                <a:latin typeface="Times New Roman" panose="02020603050405020304" pitchFamily="18" charset="0"/>
                <a:cs typeface="Times New Roman" panose="02020603050405020304" pitchFamily="18" charset="0"/>
              </a:rPr>
              <a:t>,</a:t>
            </a:r>
            <a:r>
              <a:rPr lang="ru-RU" sz="1500" dirty="0" smtClean="0">
                <a:solidFill>
                  <a:schemeClr val="tx2"/>
                </a:solidFill>
                <a:latin typeface="Times New Roman" panose="02020603050405020304" pitchFamily="18" charset="0"/>
                <a:cs typeface="Times New Roman" panose="02020603050405020304" pitchFamily="18" charset="0"/>
              </a:rPr>
              <a:t>014нм3/мин</a:t>
            </a:r>
            <a:endParaRPr lang="ru-RU" sz="1500" dirty="0">
              <a:solidFill>
                <a:schemeClr val="tx2"/>
              </a:solidFill>
              <a:latin typeface="Times New Roman" panose="02020603050405020304" pitchFamily="18" charset="0"/>
              <a:cs typeface="Times New Roman" panose="02020603050405020304" pitchFamily="18" charset="0"/>
            </a:endParaRPr>
          </a:p>
          <a:p>
            <a:pPr algn="just"/>
            <a:endParaRPr lang="ru-RU" sz="1500" dirty="0">
              <a:solidFill>
                <a:schemeClr val="tx2"/>
              </a:solidFill>
              <a:latin typeface="Times New Roman" panose="02020603050405020304" pitchFamily="18" charset="0"/>
              <a:cs typeface="Times New Roman" panose="02020603050405020304" pitchFamily="18" charset="0"/>
            </a:endParaRPr>
          </a:p>
          <a:p>
            <a:pPr algn="just"/>
            <a:r>
              <a:rPr lang="ru-RU" sz="1500" dirty="0">
                <a:solidFill>
                  <a:schemeClr val="tx2"/>
                </a:solidFill>
                <a:latin typeface="Times New Roman" panose="02020603050405020304" pitchFamily="18" charset="0"/>
                <a:cs typeface="Times New Roman" panose="02020603050405020304" pitchFamily="18" charset="0"/>
              </a:rPr>
              <a:t>Расход воздуха на свечу вторичного уплотнения стороны </a:t>
            </a:r>
            <a:r>
              <a:rPr lang="ru-RU" sz="1500" dirty="0" err="1">
                <a:solidFill>
                  <a:schemeClr val="tx2"/>
                </a:solidFill>
                <a:latin typeface="Times New Roman" panose="02020603050405020304" pitchFamily="18" charset="0"/>
                <a:cs typeface="Times New Roman" panose="02020603050405020304" pitchFamily="18" charset="0"/>
              </a:rPr>
              <a:t>всаса</a:t>
            </a:r>
            <a:r>
              <a:rPr lang="ru-RU" sz="1500" dirty="0" smtClean="0">
                <a:solidFill>
                  <a:schemeClr val="tx2"/>
                </a:solidFill>
                <a:latin typeface="Times New Roman" panose="02020603050405020304" pitchFamily="18" charset="0"/>
                <a:cs typeface="Times New Roman" panose="02020603050405020304" pitchFamily="18" charset="0"/>
              </a:rPr>
              <a:t>. 0</a:t>
            </a:r>
            <a:r>
              <a:rPr lang="en-US" sz="1500" dirty="0" smtClean="0">
                <a:solidFill>
                  <a:schemeClr val="tx2"/>
                </a:solidFill>
                <a:latin typeface="Times New Roman" panose="02020603050405020304" pitchFamily="18" charset="0"/>
                <a:cs typeface="Times New Roman" panose="02020603050405020304" pitchFamily="18" charset="0"/>
              </a:rPr>
              <a:t>,</a:t>
            </a:r>
            <a:r>
              <a:rPr lang="ru-RU" sz="1500" dirty="0" smtClean="0">
                <a:solidFill>
                  <a:schemeClr val="tx2"/>
                </a:solidFill>
                <a:latin typeface="Times New Roman" panose="02020603050405020304" pitchFamily="18" charset="0"/>
                <a:cs typeface="Times New Roman" panose="02020603050405020304" pitchFamily="18" charset="0"/>
              </a:rPr>
              <a:t>07нм3/мин</a:t>
            </a:r>
          </a:p>
          <a:p>
            <a:pPr algn="just"/>
            <a:endParaRPr lang="ru-RU" sz="1500" dirty="0" smtClean="0">
              <a:solidFill>
                <a:schemeClr val="tx2"/>
              </a:solidFill>
              <a:latin typeface="Times New Roman" panose="02020603050405020304" pitchFamily="18" charset="0"/>
              <a:cs typeface="Times New Roman" panose="02020603050405020304" pitchFamily="18" charset="0"/>
            </a:endParaRPr>
          </a:p>
          <a:p>
            <a:pPr algn="just"/>
            <a:r>
              <a:rPr lang="ru-RU" sz="1500" dirty="0" smtClean="0">
                <a:solidFill>
                  <a:schemeClr val="tx2"/>
                </a:solidFill>
                <a:latin typeface="Times New Roman" panose="02020603050405020304" pitchFamily="18" charset="0"/>
                <a:cs typeface="Times New Roman" panose="02020603050405020304" pitchFamily="18" charset="0"/>
              </a:rPr>
              <a:t>Расход </a:t>
            </a:r>
            <a:r>
              <a:rPr lang="ru-RU" sz="1500" dirty="0">
                <a:solidFill>
                  <a:schemeClr val="tx2"/>
                </a:solidFill>
                <a:latin typeface="Times New Roman" panose="02020603050405020304" pitchFamily="18" charset="0"/>
                <a:cs typeface="Times New Roman" panose="02020603050405020304" pitchFamily="18" charset="0"/>
              </a:rPr>
              <a:t>воздуха на свечу вторичного уплотнения стороны нагнетания</a:t>
            </a:r>
            <a:r>
              <a:rPr lang="ru-RU" sz="1500" dirty="0" smtClean="0">
                <a:solidFill>
                  <a:schemeClr val="tx2"/>
                </a:solidFill>
                <a:latin typeface="Times New Roman" panose="02020603050405020304" pitchFamily="18" charset="0"/>
                <a:cs typeface="Times New Roman" panose="02020603050405020304" pitchFamily="18" charset="0"/>
              </a:rPr>
              <a:t>. 0</a:t>
            </a:r>
            <a:r>
              <a:rPr lang="en-US" sz="1500" dirty="0" smtClean="0">
                <a:solidFill>
                  <a:schemeClr val="tx2"/>
                </a:solidFill>
                <a:latin typeface="Times New Roman" panose="02020603050405020304" pitchFamily="18" charset="0"/>
                <a:cs typeface="Times New Roman" panose="02020603050405020304" pitchFamily="18" charset="0"/>
              </a:rPr>
              <a:t>,</a:t>
            </a:r>
            <a:r>
              <a:rPr lang="ru-RU" sz="1500" dirty="0" smtClean="0">
                <a:solidFill>
                  <a:schemeClr val="tx2"/>
                </a:solidFill>
                <a:latin typeface="Times New Roman" panose="02020603050405020304" pitchFamily="18" charset="0"/>
                <a:cs typeface="Times New Roman" panose="02020603050405020304" pitchFamily="18" charset="0"/>
              </a:rPr>
              <a:t>07нм3/мин</a:t>
            </a:r>
            <a:endParaRPr lang="ru-RU" sz="1500" dirty="0">
              <a:solidFill>
                <a:schemeClr val="tx2"/>
              </a:solidFill>
              <a:latin typeface="Times New Roman" panose="02020603050405020304" pitchFamily="18" charset="0"/>
              <a:cs typeface="Times New Roman" panose="02020603050405020304" pitchFamily="18" charset="0"/>
            </a:endParaRPr>
          </a:p>
          <a:p>
            <a:pPr algn="just"/>
            <a:endParaRPr lang="ru-RU" sz="1600" dirty="0">
              <a:solidFill>
                <a:schemeClr val="tx2"/>
              </a:solidFill>
              <a:latin typeface="Times New Roman" panose="02020603050405020304" pitchFamily="18" charset="0"/>
              <a:cs typeface="Times New Roman" panose="02020603050405020304" pitchFamily="18" charset="0"/>
            </a:endParaRPr>
          </a:p>
          <a:p>
            <a:pPr algn="just"/>
            <a:endParaRPr lang="ru-RU"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632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texnicheskaya dok\solor dok\photos\3k331dvn\origs\DSC_0012.jpg"/>
          <p:cNvPicPr>
            <a:picLocks noChangeAspect="1" noChangeArrowheads="1"/>
          </p:cNvPicPr>
          <p:nvPr/>
        </p:nvPicPr>
        <p:blipFill>
          <a:blip r:embed="rId2" cstate="print"/>
          <a:srcRect/>
          <a:stretch>
            <a:fillRect/>
          </a:stretch>
        </p:blipFill>
        <p:spPr bwMode="auto">
          <a:xfrm>
            <a:off x="4139952" y="764704"/>
            <a:ext cx="4680520" cy="5832648"/>
          </a:xfrm>
          <a:prstGeom prst="rect">
            <a:avLst/>
          </a:prstGeom>
          <a:noFill/>
        </p:spPr>
      </p:pic>
      <p:sp>
        <p:nvSpPr>
          <p:cNvPr id="3" name="Прямоугольник 2"/>
          <p:cNvSpPr/>
          <p:nvPr/>
        </p:nvSpPr>
        <p:spPr>
          <a:xfrm>
            <a:off x="251520" y="612845"/>
            <a:ext cx="3816424" cy="6155531"/>
          </a:xfrm>
          <a:prstGeom prst="rect">
            <a:avLst/>
          </a:prstGeom>
        </p:spPr>
        <p:txBody>
          <a:bodyPr wrap="square">
            <a:spAutoFit/>
          </a:bodyPr>
          <a:lstStyle/>
          <a:p>
            <a:pPr algn="just"/>
            <a:endParaRPr lang="ru-RU" sz="1100" b="1" dirty="0">
              <a:latin typeface="Times New Roman" panose="02020603050405020304" pitchFamily="18" charset="0"/>
              <a:cs typeface="Times New Roman" panose="02020603050405020304" pitchFamily="18" charset="0"/>
            </a:endParaRPr>
          </a:p>
          <a:p>
            <a:pPr algn="just"/>
            <a:r>
              <a:rPr lang="ru-RU" sz="1700" b="1" dirty="0">
                <a:solidFill>
                  <a:schemeClr val="accent1">
                    <a:lumMod val="75000"/>
                  </a:schemeClr>
                </a:solidFill>
                <a:latin typeface="Times New Roman" panose="02020603050405020304" pitchFamily="18" charset="0"/>
                <a:cs typeface="Times New Roman" panose="02020603050405020304" pitchFamily="18" charset="0"/>
              </a:rPr>
              <a:t>КЛАПАН РЕГУЛИРОВАНИЯ ПЕРЕПАДА</a:t>
            </a:r>
            <a:r>
              <a:rPr lang="en-US" sz="1700" b="1" dirty="0">
                <a:solidFill>
                  <a:schemeClr val="accent1">
                    <a:lumMod val="75000"/>
                  </a:schemeClr>
                </a:solidFill>
                <a:latin typeface="Times New Roman" panose="02020603050405020304" pitchFamily="18" charset="0"/>
                <a:cs typeface="Times New Roman" panose="02020603050405020304" pitchFamily="18" charset="0"/>
              </a:rPr>
              <a:t> </a:t>
            </a:r>
            <a:r>
              <a:rPr lang="ru-RU" sz="1700" b="1" dirty="0">
                <a:solidFill>
                  <a:schemeClr val="accent1">
                    <a:lumMod val="75000"/>
                  </a:schemeClr>
                </a:solidFill>
                <a:latin typeface="Times New Roman" panose="02020603050405020304" pitchFamily="18" charset="0"/>
                <a:cs typeface="Times New Roman" panose="02020603050405020304" pitchFamily="18" charset="0"/>
              </a:rPr>
              <a:t>ДАВЛЕНИЯ УПЛОТНИТЕЛЬНОГО ГАЗА</a:t>
            </a:r>
            <a:endParaRPr lang="en-US" sz="1700" dirty="0">
              <a:solidFill>
                <a:schemeClr val="accent1">
                  <a:lumMod val="75000"/>
                </a:schemeClr>
              </a:solidFill>
              <a:latin typeface="Times New Roman" panose="02020603050405020304" pitchFamily="18" charset="0"/>
              <a:cs typeface="Times New Roman" panose="02020603050405020304" pitchFamily="18" charset="0"/>
            </a:endParaRPr>
          </a:p>
          <a:p>
            <a:pPr algn="just"/>
            <a:endParaRPr lang="ru-RU" sz="800" dirty="0">
              <a:latin typeface="Times New Roman" panose="02020603050405020304" pitchFamily="18" charset="0"/>
              <a:cs typeface="Times New Roman" panose="02020603050405020304" pitchFamily="18" charset="0"/>
            </a:endParaRPr>
          </a:p>
          <a:p>
            <a:pPr algn="just"/>
            <a:r>
              <a:rPr lang="ru-RU" sz="1200" dirty="0">
                <a:solidFill>
                  <a:schemeClr val="tx2"/>
                </a:solidFill>
                <a:latin typeface="Times New Roman" panose="02020603050405020304" pitchFamily="18" charset="0"/>
                <a:cs typeface="Times New Roman" panose="02020603050405020304" pitchFamily="18" charset="0"/>
              </a:rPr>
              <a:t>Клапан регулирования перепада давления уплотнительного газа поддерживает заданный перепад давления над входным давлением и камеры полости уравнительного поршня.</a:t>
            </a:r>
          </a:p>
          <a:p>
            <a:pPr algn="just"/>
            <a:endParaRPr lang="ru-RU" sz="1200" dirty="0">
              <a:solidFill>
                <a:schemeClr val="tx2"/>
              </a:solidFill>
              <a:latin typeface="Times New Roman" panose="02020603050405020304" pitchFamily="18" charset="0"/>
              <a:cs typeface="Times New Roman" panose="02020603050405020304" pitchFamily="18" charset="0"/>
            </a:endParaRPr>
          </a:p>
          <a:p>
            <a:pPr algn="just"/>
            <a:r>
              <a:rPr lang="ru-RU" sz="1200" dirty="0">
                <a:solidFill>
                  <a:schemeClr val="tx2"/>
                </a:solidFill>
                <a:latin typeface="Times New Roman" panose="02020603050405020304" pitchFamily="18" charset="0"/>
                <a:cs typeface="Times New Roman" panose="02020603050405020304" pitchFamily="18" charset="0"/>
              </a:rPr>
              <a:t>Штатный эксплуатационный расчетный перепад давления уплотнительного газа</a:t>
            </a:r>
          </a:p>
          <a:p>
            <a:pPr algn="just"/>
            <a:r>
              <a:rPr lang="ru-RU" sz="1200" dirty="0">
                <a:solidFill>
                  <a:schemeClr val="tx2"/>
                </a:solidFill>
                <a:latin typeface="Times New Roman" panose="02020603050405020304" pitchFamily="18" charset="0"/>
                <a:cs typeface="Times New Roman" panose="02020603050405020304" pitchFamily="18" charset="0"/>
              </a:rPr>
              <a:t>составляет  (138 кПа).</a:t>
            </a:r>
          </a:p>
          <a:p>
            <a:endParaRPr lang="ru-RU" sz="1200" dirty="0">
              <a:solidFill>
                <a:schemeClr val="tx2"/>
              </a:solidFill>
              <a:latin typeface="Times New Roman" panose="02020603050405020304" pitchFamily="18" charset="0"/>
              <a:cs typeface="Times New Roman" panose="02020603050405020304" pitchFamily="18" charset="0"/>
            </a:endParaRPr>
          </a:p>
          <a:p>
            <a:r>
              <a:rPr lang="ru-RU" sz="1200" dirty="0">
                <a:solidFill>
                  <a:schemeClr val="tx2"/>
                </a:solidFill>
                <a:latin typeface="Times New Roman" panose="02020603050405020304" pitchFamily="18" charset="0"/>
                <a:cs typeface="Times New Roman" panose="02020603050405020304" pitchFamily="18" charset="0"/>
              </a:rPr>
              <a:t>Если перепад давления уплотнительного газа упадет ниже  (48 кПа), выдается сигнализация низкого давления. </a:t>
            </a:r>
          </a:p>
          <a:p>
            <a:endParaRPr lang="ru-RU" sz="1200" dirty="0">
              <a:solidFill>
                <a:schemeClr val="tx2"/>
              </a:solidFill>
              <a:latin typeface="Times New Roman" panose="02020603050405020304" pitchFamily="18" charset="0"/>
              <a:cs typeface="Times New Roman" panose="02020603050405020304" pitchFamily="18" charset="0"/>
            </a:endParaRPr>
          </a:p>
          <a:p>
            <a:r>
              <a:rPr lang="ru-RU" sz="1200" dirty="0">
                <a:solidFill>
                  <a:schemeClr val="tx2"/>
                </a:solidFill>
                <a:latin typeface="Times New Roman" panose="02020603050405020304" pitchFamily="18" charset="0"/>
                <a:cs typeface="Times New Roman" panose="02020603050405020304" pitchFamily="18" charset="0"/>
              </a:rPr>
              <a:t>Если перепад давления уплотнительного газа упадет ниже  (28 кПа), производится останов по низкому давлению</a:t>
            </a:r>
            <a:r>
              <a:rPr lang="ru-RU" sz="1200" dirty="0" smtClean="0">
                <a:solidFill>
                  <a:schemeClr val="tx2"/>
                </a:solidFill>
                <a:latin typeface="Times New Roman" panose="02020603050405020304" pitchFamily="18" charset="0"/>
                <a:cs typeface="Times New Roman" panose="02020603050405020304" pitchFamily="18" charset="0"/>
              </a:rPr>
              <a:t>.</a:t>
            </a:r>
          </a:p>
          <a:p>
            <a:endParaRPr lang="ru-RU" sz="1200" dirty="0" smtClean="0">
              <a:solidFill>
                <a:schemeClr val="tx2"/>
              </a:solidFill>
              <a:latin typeface="Times New Roman" panose="02020603050405020304" pitchFamily="18" charset="0"/>
              <a:cs typeface="Times New Roman" panose="02020603050405020304" pitchFamily="18" charset="0"/>
            </a:endParaRPr>
          </a:p>
          <a:p>
            <a:pPr algn="just"/>
            <a:r>
              <a:rPr lang="ru-RU" sz="1200" dirty="0" smtClean="0">
                <a:solidFill>
                  <a:schemeClr val="tx2"/>
                </a:solidFill>
                <a:latin typeface="Times New Roman" panose="02020603050405020304" pitchFamily="18" charset="0"/>
                <a:cs typeface="Times New Roman" panose="02020603050405020304" pitchFamily="18" charset="0"/>
              </a:rPr>
              <a:t>Перепад давления  фильтра уплотнительного газа</a:t>
            </a:r>
          </a:p>
          <a:p>
            <a:pPr algn="just"/>
            <a:r>
              <a:rPr lang="ru-RU" sz="1200" dirty="0" smtClean="0">
                <a:solidFill>
                  <a:schemeClr val="tx2"/>
                </a:solidFill>
                <a:latin typeface="Times New Roman" panose="02020603050405020304" pitchFamily="18" charset="0"/>
                <a:cs typeface="Times New Roman" panose="02020603050405020304" pitchFamily="18" charset="0"/>
              </a:rPr>
              <a:t> (130 кПа).</a:t>
            </a:r>
          </a:p>
          <a:p>
            <a:endParaRPr lang="ru-RU" sz="1200" dirty="0">
              <a:solidFill>
                <a:schemeClr val="tx2"/>
              </a:solidFill>
              <a:latin typeface="Times New Roman" panose="02020603050405020304" pitchFamily="18" charset="0"/>
              <a:cs typeface="Times New Roman" panose="02020603050405020304" pitchFamily="18" charset="0"/>
            </a:endParaRPr>
          </a:p>
          <a:p>
            <a:pPr algn="just"/>
            <a:r>
              <a:rPr lang="ru-RU" sz="1200" dirty="0" smtClean="0">
                <a:solidFill>
                  <a:schemeClr val="tx2"/>
                </a:solidFill>
                <a:latin typeface="Times New Roman" panose="02020603050405020304" pitchFamily="18" charset="0"/>
                <a:cs typeface="Times New Roman" panose="02020603050405020304" pitchFamily="18" charset="0"/>
              </a:rPr>
              <a:t>Если </a:t>
            </a:r>
            <a:r>
              <a:rPr lang="ru-RU" sz="1200" dirty="0">
                <a:solidFill>
                  <a:schemeClr val="tx2"/>
                </a:solidFill>
                <a:latin typeface="Times New Roman" panose="02020603050405020304" pitchFamily="18" charset="0"/>
                <a:cs typeface="Times New Roman" panose="02020603050405020304" pitchFamily="18" charset="0"/>
              </a:rPr>
              <a:t>перепад давления отклоняется</a:t>
            </a:r>
          </a:p>
          <a:p>
            <a:pPr algn="just"/>
            <a:r>
              <a:rPr lang="ru-RU" sz="1200" dirty="0">
                <a:solidFill>
                  <a:schemeClr val="tx2"/>
                </a:solidFill>
                <a:latin typeface="Times New Roman" panose="02020603050405020304" pitchFamily="18" charset="0"/>
                <a:cs typeface="Times New Roman" panose="02020603050405020304" pitchFamily="18" charset="0"/>
              </a:rPr>
              <a:t>от штатного рабочего давления, необходимо произвести регулировку клапана.</a:t>
            </a:r>
          </a:p>
          <a:p>
            <a:pPr algn="just"/>
            <a:r>
              <a:rPr lang="ru-RU" sz="1200" dirty="0">
                <a:solidFill>
                  <a:schemeClr val="tx2"/>
                </a:solidFill>
                <a:latin typeface="Times New Roman" panose="02020603050405020304" pitchFamily="18" charset="0"/>
                <a:cs typeface="Times New Roman" panose="02020603050405020304" pitchFamily="18" charset="0"/>
              </a:rPr>
              <a:t> </a:t>
            </a:r>
          </a:p>
          <a:p>
            <a:pPr algn="just"/>
            <a:r>
              <a:rPr lang="ru-RU" sz="1200" dirty="0">
                <a:solidFill>
                  <a:schemeClr val="tx2"/>
                </a:solidFill>
                <a:latin typeface="Times New Roman" panose="02020603050405020304" pitchFamily="18" charset="0"/>
                <a:cs typeface="Times New Roman" panose="02020603050405020304" pitchFamily="18" charset="0"/>
              </a:rPr>
              <a:t>Клапан регулирования перепада давления уплотнительного газа не требует текущего обслуживания</a:t>
            </a:r>
            <a:r>
              <a:rPr lang="ru-RU" sz="1200" dirty="0" smtClean="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1369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8600" y="609600"/>
            <a:ext cx="8763000" cy="936104"/>
          </a:xfrm>
        </p:spPr>
        <p:txBody>
          <a:bodyPr>
            <a:normAutofit/>
          </a:bodyPr>
          <a:lstStyle/>
          <a:p>
            <a:pPr algn="ctr"/>
            <a:r>
              <a:rPr lang="ru-RU" sz="2400" b="1" dirty="0">
                <a:latin typeface="Times New Roman" panose="02020603050405020304" pitchFamily="18" charset="0"/>
                <a:cs typeface="Times New Roman" panose="02020603050405020304" pitchFamily="18" charset="0"/>
              </a:rPr>
              <a:t>КЛАПАН РЕГУЛИРОВАНИЯ ПЕРЕПАДА ДАВЛЕНИЯ ПРОМЕЖУТОЧНОГО ВОЗДУХА</a:t>
            </a:r>
          </a:p>
        </p:txBody>
      </p:sp>
      <p:sp>
        <p:nvSpPr>
          <p:cNvPr id="3" name="Содержимое 2"/>
          <p:cNvSpPr>
            <a:spLocks noGrp="1"/>
          </p:cNvSpPr>
          <p:nvPr>
            <p:ph sz="half" idx="1"/>
          </p:nvPr>
        </p:nvSpPr>
        <p:spPr>
          <a:xfrm>
            <a:off x="228600" y="1447800"/>
            <a:ext cx="4876800" cy="5333999"/>
          </a:xfrm>
        </p:spPr>
        <p:txBody>
          <a:bodyPr>
            <a:noAutofit/>
          </a:bodyPr>
          <a:lstStyle/>
          <a:p>
            <a:pPr algn="just">
              <a:buNone/>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Клапан регулирования перепада давления промежуточного воздуха поддерживает</a:t>
            </a: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заданный перепад давления над давлением вентиляции вспомогательного (внешнего) уплотнения компрессора. </a:t>
            </a:r>
          </a:p>
          <a:p>
            <a:pPr algn="just" fontAlgn="base"/>
            <a:r>
              <a:rPr lang="ru-RU" sz="1400" dirty="0">
                <a:latin typeface="Times New Roman" panose="02020603050405020304" pitchFamily="18" charset="0"/>
                <a:cs typeface="Times New Roman" panose="02020603050405020304" pitchFamily="18" charset="0"/>
              </a:rPr>
              <a:t>выдувает утечки буферного газа из камеры вторичной утечки;</a:t>
            </a:r>
          </a:p>
          <a:p>
            <a:pPr algn="just" fontAlgn="base"/>
            <a:r>
              <a:rPr lang="ru-RU" sz="1400" dirty="0">
                <a:latin typeface="Times New Roman" panose="02020603050405020304" pitchFamily="18" charset="0"/>
                <a:cs typeface="Times New Roman" panose="02020603050405020304" pitchFamily="18" charset="0"/>
              </a:rPr>
              <a:t>предотвращает образование взрывоопасной смеси в камере;</a:t>
            </a:r>
          </a:p>
          <a:p>
            <a:pPr algn="just" fontAlgn="base"/>
            <a:r>
              <a:rPr lang="ru-RU" sz="1400" dirty="0">
                <a:latin typeface="Times New Roman" panose="02020603050405020304" pitchFamily="18" charset="0"/>
                <a:cs typeface="Times New Roman" panose="02020603050405020304" pitchFamily="18" charset="0"/>
              </a:rPr>
              <a:t>предотвращает попадание масла из камеры подшипника в узел уплотнений.</a:t>
            </a:r>
            <a:endParaRPr lang="ru-RU" sz="1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None/>
            </a:pP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1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None/>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Штатный рабочий перепад давления промежуточного</a:t>
            </a: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воздуха составляет (</a:t>
            </a:r>
            <a:r>
              <a:rPr lang="ru-RU" sz="1400" dirty="0" smtClean="0">
                <a:solidFill>
                  <a:schemeClr val="tx1">
                    <a:lumMod val="95000"/>
                    <a:lumOff val="5000"/>
                  </a:schemeClr>
                </a:solidFill>
                <a:latin typeface="Times New Roman" panose="02020603050405020304" pitchFamily="18" charset="0"/>
                <a:cs typeface="Times New Roman" panose="02020603050405020304" pitchFamily="18" charset="0"/>
              </a:rPr>
              <a:t>124кПа).</a:t>
            </a:r>
          </a:p>
          <a:p>
            <a:pPr algn="just">
              <a:buNone/>
            </a:pPr>
            <a:r>
              <a:rPr lang="ru-RU" sz="1400" dirty="0" smtClean="0">
                <a:solidFill>
                  <a:schemeClr val="tx1">
                    <a:lumMod val="95000"/>
                    <a:lumOff val="5000"/>
                  </a:schemeClr>
                </a:solidFill>
                <a:latin typeface="Times New Roman" panose="02020603050405020304" pitchFamily="18" charset="0"/>
                <a:cs typeface="Times New Roman" panose="02020603050405020304" pitchFamily="18" charset="0"/>
              </a:rPr>
              <a:t>     Перепад давления фильтра промежуточного</a:t>
            </a:r>
            <a:r>
              <a:rPr lang="en-US" sz="14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ru-RU" sz="1400" dirty="0" smtClean="0">
                <a:solidFill>
                  <a:schemeClr val="tx1">
                    <a:lumMod val="95000"/>
                    <a:lumOff val="5000"/>
                  </a:schemeClr>
                </a:solidFill>
                <a:latin typeface="Times New Roman" panose="02020603050405020304" pitchFamily="18" charset="0"/>
                <a:cs typeface="Times New Roman" panose="02020603050405020304" pitchFamily="18" charset="0"/>
              </a:rPr>
              <a:t>воздуха составляет (207кПа).</a:t>
            </a:r>
            <a:endParaRPr lang="ru-RU" sz="14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buNone/>
            </a:pP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     </a:t>
            </a:r>
          </a:p>
          <a:p>
            <a:pPr algn="just">
              <a:buNone/>
            </a:pP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      Если перепад давления выходит за пределы штатного диапазона, необходимо произвести регулировку клапана.</a:t>
            </a:r>
          </a:p>
          <a:p>
            <a:pPr algn="just">
              <a:buNone/>
            </a:pP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      </a:t>
            </a:r>
          </a:p>
          <a:p>
            <a:pPr algn="just">
              <a:buNone/>
            </a:pPr>
            <a:r>
              <a:rPr lang="ru-RU" sz="1400" dirty="0">
                <a:solidFill>
                  <a:schemeClr val="tx1">
                    <a:lumMod val="95000"/>
                    <a:lumOff val="5000"/>
                  </a:schemeClr>
                </a:solidFill>
                <a:latin typeface="Times New Roman" panose="02020603050405020304" pitchFamily="18" charset="0"/>
                <a:cs typeface="Times New Roman" panose="02020603050405020304" pitchFamily="18" charset="0"/>
              </a:rPr>
              <a:t>      Клапан регулирования перепада давления промежуточного воздуха требует периодического обслуживания.</a:t>
            </a:r>
          </a:p>
          <a:p>
            <a:pPr algn="just">
              <a:buNone/>
            </a:pPr>
            <a:r>
              <a:rPr lang="ru-RU" sz="1500" dirty="0">
                <a:solidFill>
                  <a:srgbClr val="FF0000"/>
                </a:solidFill>
                <a:latin typeface="Times New Roman" panose="02020603050405020304" pitchFamily="18" charset="0"/>
                <a:cs typeface="Times New Roman" panose="02020603050405020304" pitchFamily="18" charset="0"/>
              </a:rPr>
              <a:t>      </a:t>
            </a:r>
          </a:p>
        </p:txBody>
      </p:sp>
      <p:pic>
        <p:nvPicPr>
          <p:cNvPr id="3074" name="Picture 2" descr="C:\Users\Администратор\Desktop\DSC_0014.jpg"/>
          <p:cNvPicPr>
            <a:picLocks noGrp="1" noChangeAspect="1" noChangeArrowheads="1"/>
          </p:cNvPicPr>
          <p:nvPr>
            <p:ph sz="half" idx="2"/>
          </p:nvPr>
        </p:nvPicPr>
        <p:blipFill>
          <a:blip r:embed="rId2" cstate="print"/>
          <a:srcRect/>
          <a:stretch>
            <a:fillRect/>
          </a:stretch>
        </p:blipFill>
        <p:spPr bwMode="auto">
          <a:xfrm>
            <a:off x="5220072" y="1772816"/>
            <a:ext cx="3384376" cy="4320480"/>
          </a:xfrm>
          <a:prstGeom prst="rect">
            <a:avLst/>
          </a:prstGeom>
          <a:noFill/>
        </p:spPr>
      </p:pic>
    </p:spTree>
    <p:extLst>
      <p:ext uri="{BB962C8B-B14F-4D97-AF65-F5344CB8AC3E}">
        <p14:creationId xmlns:p14="http://schemas.microsoft.com/office/powerpoint/2010/main" val="2489775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200" y="704088"/>
            <a:ext cx="8610600" cy="1143000"/>
          </a:xfrm>
        </p:spPr>
        <p:txBody>
          <a:bodyPr>
            <a:normAutofit/>
          </a:bodyPr>
          <a:lstStyle/>
          <a:p>
            <a:r>
              <a:rPr lang="ru-RU" sz="2200" b="1" dirty="0">
                <a:latin typeface="Times New Roman" panose="02020603050405020304" pitchFamily="18" charset="0"/>
                <a:cs typeface="Times New Roman" panose="02020603050405020304" pitchFamily="18" charset="0"/>
              </a:rPr>
              <a:t>Система промежуточного воздуха</a:t>
            </a:r>
            <a:r>
              <a:rPr lang="ru-RU" sz="5400" dirty="0"/>
              <a:t/>
            </a:r>
            <a:br>
              <a:rPr lang="ru-RU" sz="5400" dirty="0"/>
            </a:br>
            <a:endParaRPr lang="ru-RU" dirty="0"/>
          </a:p>
        </p:txBody>
      </p:sp>
      <p:sp>
        <p:nvSpPr>
          <p:cNvPr id="3" name="Содержимое 2"/>
          <p:cNvSpPr>
            <a:spLocks noGrp="1"/>
          </p:cNvSpPr>
          <p:nvPr>
            <p:ph sz="half" idx="1"/>
          </p:nvPr>
        </p:nvSpPr>
        <p:spPr>
          <a:xfrm>
            <a:off x="152400" y="1196752"/>
            <a:ext cx="4275584" cy="5158173"/>
          </a:xfrm>
        </p:spPr>
        <p:txBody>
          <a:bodyPr>
            <a:noAutofit/>
          </a:bodyPr>
          <a:lstStyle/>
          <a:p>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Если перепад давления упадет ниже ( 1 03 кПа диф), выдается</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сигнализация низкого давления . </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Если перепад давления упадет ниже ( 90 кПа диф) , происходит останов по низкому давлению. </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Если перепад</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давления промежуточного воздуха компрессора возрастет выше </a:t>
            </a:r>
          </a:p>
          <a:p>
            <a:pPr>
              <a:buNone/>
            </a:pP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      (152 кПа диф),  выдается сигнализация высокого давления .</a:t>
            </a:r>
          </a:p>
          <a:p>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Промежуточный воздух служит для просачивания через графитные уплотнения</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для поддержания уплотнения . Воздух просачивающийся через уплотнения, сбрасывается через вентиляцию вспомогательного сухого газового уплотнения или возвращается в маслобак в виде воздушно-масляной смеси. </a:t>
            </a:r>
            <a:endParaRPr 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Если расход</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вентиляции через вспомогательное уплотнение увеличится выше заданной  величины,</a:t>
            </a:r>
            <a:r>
              <a:rPr lang="en-US" sz="14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ru-RU" sz="1400" dirty="0">
                <a:solidFill>
                  <a:schemeClr val="tx1">
                    <a:lumMod val="85000"/>
                    <a:lumOff val="15000"/>
                  </a:schemeClr>
                </a:solidFill>
                <a:latin typeface="Times New Roman" panose="02020603050405020304" pitchFamily="18" charset="0"/>
                <a:cs typeface="Times New Roman" panose="02020603050405020304" pitchFamily="18" charset="0"/>
              </a:rPr>
              <a:t>выдается сообщение сигнализации и (или) останова</a:t>
            </a:r>
            <a:r>
              <a:rPr lang="ru-RU" sz="1600" dirty="0">
                <a:solidFill>
                  <a:schemeClr val="tx1">
                    <a:lumMod val="85000"/>
                    <a:lumOff val="15000"/>
                  </a:schemeClr>
                </a:solidFill>
                <a:latin typeface="Times New Roman" panose="02020603050405020304" pitchFamily="18" charset="0"/>
                <a:cs typeface="Times New Roman" panose="02020603050405020304" pitchFamily="18" charset="0"/>
              </a:rPr>
              <a:t>.</a:t>
            </a:r>
          </a:p>
          <a:p>
            <a:endParaRPr lang="ru-RU" sz="1600" dirty="0"/>
          </a:p>
        </p:txBody>
      </p:sp>
      <p:pic>
        <p:nvPicPr>
          <p:cNvPr id="2050" name="Picture 2" descr="C:\Users\Администратор\Desktop\uplotnenie\109___09\IMG_0682.JPG"/>
          <p:cNvPicPr>
            <a:picLocks noGrp="1" noChangeAspect="1" noChangeArrowheads="1"/>
          </p:cNvPicPr>
          <p:nvPr>
            <p:ph sz="half" idx="2"/>
          </p:nvPr>
        </p:nvPicPr>
        <p:blipFill>
          <a:blip r:embed="rId3" cstate="print"/>
          <a:srcRect/>
          <a:stretch>
            <a:fillRect/>
          </a:stretch>
        </p:blipFill>
        <p:spPr bwMode="auto">
          <a:xfrm>
            <a:off x="4499992" y="836712"/>
            <a:ext cx="4392488" cy="2880320"/>
          </a:xfrm>
          <a:prstGeom prst="rect">
            <a:avLst/>
          </a:prstGeom>
          <a:noFill/>
        </p:spPr>
      </p:pic>
      <p:pic>
        <p:nvPicPr>
          <p:cNvPr id="2051" name="Picture 3" descr="C:\Users\Администратор\Desktop\uplotnenie\109___09\IMG_0684.JPG"/>
          <p:cNvPicPr>
            <a:picLocks noChangeAspect="1" noChangeArrowheads="1"/>
          </p:cNvPicPr>
          <p:nvPr/>
        </p:nvPicPr>
        <p:blipFill>
          <a:blip r:embed="rId4" cstate="print"/>
          <a:srcRect/>
          <a:stretch>
            <a:fillRect/>
          </a:stretch>
        </p:blipFill>
        <p:spPr bwMode="auto">
          <a:xfrm>
            <a:off x="4499992" y="3717032"/>
            <a:ext cx="4392488" cy="288032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609600"/>
            <a:ext cx="8686800" cy="838200"/>
          </a:xfrm>
        </p:spPr>
        <p:txBody>
          <a:bodyPr/>
          <a:lstStyle/>
          <a:p>
            <a:pPr algn="ctr"/>
            <a:r>
              <a:rPr lang="ru-RU" b="1" dirty="0">
                <a:latin typeface="Times New Roman" panose="02020603050405020304" pitchFamily="18" charset="0"/>
                <a:cs typeface="Times New Roman" panose="02020603050405020304" pitchFamily="18" charset="0"/>
              </a:rPr>
              <a:t>Топливная система ГПА </a:t>
            </a:r>
            <a:r>
              <a:rPr lang="en-US" b="1" dirty="0">
                <a:latin typeface="Times New Roman" panose="02020603050405020304" pitchFamily="18" charset="0"/>
                <a:cs typeface="Times New Roman" panose="02020603050405020304" pitchFamily="18" charset="0"/>
              </a:rPr>
              <a:t>Solar</a:t>
            </a:r>
            <a:endParaRPr lang="ru-RU" b="1" dirty="0">
              <a:latin typeface="Times New Roman" panose="02020603050405020304" pitchFamily="18" charset="0"/>
              <a:cs typeface="Times New Roman" panose="02020603050405020304" pitchFamily="18" charset="0"/>
            </a:endParaRPr>
          </a:p>
        </p:txBody>
      </p:sp>
      <p:sp>
        <p:nvSpPr>
          <p:cNvPr id="4" name="Объект 3"/>
          <p:cNvSpPr>
            <a:spLocks noGrp="1"/>
          </p:cNvSpPr>
          <p:nvPr>
            <p:ph sz="half" idx="2"/>
          </p:nvPr>
        </p:nvSpPr>
        <p:spPr>
          <a:xfrm>
            <a:off x="152400" y="1676400"/>
            <a:ext cx="8839200" cy="4343400"/>
          </a:xfrm>
        </p:spPr>
        <p:txBody>
          <a:bodyPr/>
          <a:lstStyle/>
          <a:p>
            <a:pPr marL="0" indent="0" algn="just">
              <a:buNone/>
            </a:pPr>
            <a:r>
              <a:rPr lang="ru-RU" b="1" dirty="0">
                <a:latin typeface="Times New Roman" panose="02020603050405020304" pitchFamily="18" charset="0"/>
                <a:cs typeface="Times New Roman" panose="02020603050405020304" pitchFamily="18" charset="0"/>
              </a:rPr>
              <a:t>Назначение газовой топливной системы </a:t>
            </a:r>
            <a:r>
              <a:rPr lang="ru-RU" dirty="0">
                <a:latin typeface="Times New Roman" panose="02020603050405020304" pitchFamily="18" charset="0"/>
                <a:cs typeface="Times New Roman" panose="02020603050405020304" pitchFamily="18" charset="0"/>
              </a:rPr>
              <a:t>– подача отмеренного количества чистого топлива для поддержания процесса сгорания при всех условиях эксплуатации.</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В разные фазы работы топливная система:</a:t>
            </a:r>
            <a:endParaRPr lang="en-US" dirty="0">
              <a:latin typeface="Times New Roman" panose="02020603050405020304" pitchFamily="18" charset="0"/>
              <a:cs typeface="Times New Roman" panose="02020603050405020304" pitchFamily="18" charset="0"/>
            </a:endParaRPr>
          </a:p>
          <a:p>
            <a:pPr marL="0" indent="0" algn="just">
              <a:buNone/>
            </a:pPr>
            <a:endParaRPr lang="ru-RU" dirty="0">
              <a:latin typeface="Times New Roman" panose="02020603050405020304" pitchFamily="18" charset="0"/>
              <a:cs typeface="Times New Roman" panose="02020603050405020304" pitchFamily="18" charset="0"/>
            </a:endParaRPr>
          </a:p>
          <a:p>
            <a:pPr algn="just">
              <a:buAutoNum type="arabicPeriod"/>
            </a:pPr>
            <a:r>
              <a:rPr lang="ru-RU" dirty="0">
                <a:latin typeface="Times New Roman" panose="02020603050405020304" pitchFamily="18" charset="0"/>
                <a:cs typeface="Times New Roman" panose="02020603050405020304" pitchFamily="18" charset="0"/>
              </a:rPr>
              <a:t>Обеспечивает подачу топлива для начального воспламенения в камере сгорания</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buAutoNum type="arabicPeriod"/>
            </a:pPr>
            <a:r>
              <a:rPr lang="ru-RU" dirty="0">
                <a:latin typeface="Times New Roman" panose="02020603050405020304" pitchFamily="18" charset="0"/>
                <a:cs typeface="Times New Roman" panose="02020603050405020304" pitchFamily="18" charset="0"/>
              </a:rPr>
              <a:t>Дозирует топливо для поддержания разгона двигателя до рабочей частоты вращения</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buAutoNum type="arabicPeriod"/>
            </a:pPr>
            <a:r>
              <a:rPr lang="ru-RU" dirty="0">
                <a:latin typeface="Times New Roman" panose="02020603050405020304" pitchFamily="18" charset="0"/>
                <a:cs typeface="Times New Roman" panose="02020603050405020304" pitchFamily="18" charset="0"/>
              </a:rPr>
              <a:t>Дозирует топливо для регулирования рабочей частоты вращения двигателя и приводного оборудования, а также для восприятия нагрузки на двигатель от приводного оборудования</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buAutoNum type="arabicPeriod"/>
            </a:pPr>
            <a:r>
              <a:rPr lang="ru-RU" dirty="0">
                <a:latin typeface="Times New Roman" panose="02020603050405020304" pitchFamily="18" charset="0"/>
                <a:cs typeface="Times New Roman" panose="02020603050405020304" pitchFamily="18" charset="0"/>
              </a:rPr>
              <a:t>Обеспечивает безопасный останов двигателя в нормальных или аварийных условиях</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921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half" idx="2"/>
          </p:nvPr>
        </p:nvSpPr>
        <p:spPr>
          <a:xfrm>
            <a:off x="4343400" y="838200"/>
            <a:ext cx="4572000" cy="5638800"/>
          </a:xfrm>
        </p:spPr>
        <p:txBody>
          <a:bodyPr>
            <a:normAutofit/>
          </a:bodyPr>
          <a:lstStyle/>
          <a:p>
            <a:pPr marL="0" indent="0" algn="ctr">
              <a:buFont typeface="Arial" pitchFamily="34" charset="0"/>
              <a:buNone/>
            </a:pPr>
            <a:r>
              <a:rPr lang="ru-RU" u="sng" dirty="0">
                <a:latin typeface="Times New Roman" panose="02020603050405020304" pitchFamily="18" charset="0"/>
                <a:cs typeface="Times New Roman" panose="02020603050405020304" pitchFamily="18" charset="0"/>
              </a:rPr>
              <a:t>Внешняя обработка топлива</a:t>
            </a:r>
          </a:p>
          <a:p>
            <a:pPr marL="0" indent="0" algn="just">
              <a:buFont typeface="Arial" pitchFamily="34" charset="0"/>
              <a:buNone/>
            </a:pPr>
            <a:r>
              <a:rPr lang="ru-RU" dirty="0">
                <a:latin typeface="Times New Roman" panose="02020603050405020304" pitchFamily="18" charset="0"/>
                <a:cs typeface="Times New Roman" panose="02020603050405020304" pitchFamily="18" charset="0"/>
              </a:rPr>
              <a:t>Топливо, подаваемое к системе, должно соответствовать определенным стандартам качества: теплотворная способность, давление, температура, и чистота.</a:t>
            </a:r>
          </a:p>
          <a:p>
            <a:pPr marL="0" indent="0" algn="just">
              <a:buFont typeface="Arial" pitchFamily="34" charset="0"/>
              <a:buNone/>
            </a:pPr>
            <a:r>
              <a:rPr lang="ru-RU" dirty="0">
                <a:latin typeface="Times New Roman" panose="02020603050405020304" pitchFamily="18" charset="0"/>
                <a:cs typeface="Times New Roman" panose="02020603050405020304" pitchFamily="18" charset="0"/>
              </a:rPr>
              <a:t>Внешний блок подготовки топливного газа включает в себя:</a:t>
            </a: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Запорную арматуру (</a:t>
            </a:r>
            <a:r>
              <a:rPr lang="en-US" dirty="0">
                <a:latin typeface="Times New Roman" panose="02020603050405020304" pitchFamily="18" charset="0"/>
                <a:cs typeface="Times New Roman" panose="02020603050405020304" pitchFamily="18" charset="0"/>
              </a:rPr>
              <a:t>BV, SSV, PCV, ESDV, DRV, CV, SRV)</a:t>
            </a:r>
            <a:endParaRPr lang="ru-RU"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Датчиков давления (</a:t>
            </a:r>
            <a:r>
              <a:rPr lang="en-US" dirty="0">
                <a:latin typeface="Times New Roman" panose="02020603050405020304" pitchFamily="18" charset="0"/>
                <a:cs typeface="Times New Roman" panose="02020603050405020304" pitchFamily="18" charset="0"/>
              </a:rPr>
              <a:t>PT),</a:t>
            </a:r>
            <a:r>
              <a:rPr lang="ru-RU" dirty="0">
                <a:latin typeface="Times New Roman" panose="02020603050405020304" pitchFamily="18" charset="0"/>
                <a:cs typeface="Times New Roman" panose="02020603050405020304" pitchFamily="18" charset="0"/>
              </a:rPr>
              <a:t> температуры (ТТ), манометры (</a:t>
            </a:r>
            <a:r>
              <a:rPr lang="en-US" dirty="0">
                <a:latin typeface="Times New Roman" panose="02020603050405020304" pitchFamily="18" charset="0"/>
                <a:cs typeface="Times New Roman" panose="02020603050405020304" pitchFamily="18" charset="0"/>
              </a:rPr>
              <a:t>PI), </a:t>
            </a:r>
            <a:r>
              <a:rPr lang="ru-RU" dirty="0">
                <a:latin typeface="Times New Roman" panose="02020603050405020304" pitchFamily="18" charset="0"/>
                <a:cs typeface="Times New Roman" panose="02020603050405020304" pitchFamily="18" charset="0"/>
              </a:rPr>
              <a:t>термометры (</a:t>
            </a:r>
            <a:r>
              <a:rPr lang="en-US" dirty="0">
                <a:latin typeface="Times New Roman" panose="02020603050405020304" pitchFamily="18" charset="0"/>
                <a:cs typeface="Times New Roman" panose="02020603050405020304" pitchFamily="18" charset="0"/>
              </a:rPr>
              <a:t>TI)</a:t>
            </a:r>
            <a:endParaRPr lang="ru-RU"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Циклонный сепаратор (</a:t>
            </a:r>
            <a:r>
              <a:rPr lang="en-US" dirty="0">
                <a:latin typeface="Times New Roman" panose="02020603050405020304" pitchFamily="18" charset="0"/>
                <a:cs typeface="Times New Roman" panose="02020603050405020304" pitchFamily="18" charset="0"/>
              </a:rPr>
              <a:t>CYC)</a:t>
            </a:r>
            <a:endParaRPr lang="ru-RU"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Фильтр сепаратор (</a:t>
            </a:r>
            <a:r>
              <a:rPr lang="en-US" dirty="0">
                <a:latin typeface="Times New Roman" panose="02020603050405020304" pitchFamily="18" charset="0"/>
                <a:cs typeface="Times New Roman" panose="02020603050405020304" pitchFamily="18" charset="0"/>
              </a:rPr>
              <a:t>FSP)</a:t>
            </a:r>
            <a:endParaRPr lang="ru-RU" dirty="0">
              <a:latin typeface="Times New Roman" panose="02020603050405020304" pitchFamily="18" charset="0"/>
              <a:cs typeface="Times New Roman" panose="02020603050405020304" pitchFamily="18" charset="0"/>
            </a:endParaRP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Электронагреватель (ЕН)</a:t>
            </a:r>
          </a:p>
          <a:p>
            <a:pPr marL="0" indent="0" algn="just">
              <a:buFont typeface="Arial" pitchFamily="34" charset="0"/>
              <a:buNone/>
            </a:pPr>
            <a:r>
              <a:rPr lang="ru-RU" b="1" dirty="0">
                <a:solidFill>
                  <a:srgbClr val="FF0000"/>
                </a:solidFill>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Дренажные линии </a:t>
            </a:r>
            <a:r>
              <a:rPr lang="en-US" dirty="0">
                <a:latin typeface="Times New Roman" panose="02020603050405020304" pitchFamily="18" charset="0"/>
                <a:cs typeface="Times New Roman" panose="02020603050405020304" pitchFamily="18" charset="0"/>
              </a:rPr>
              <a:t>(DR)</a:t>
            </a:r>
            <a:r>
              <a:rPr lang="ru-RU" dirty="0">
                <a:latin typeface="Times New Roman" panose="02020603050405020304" pitchFamily="18" charset="0"/>
                <a:cs typeface="Times New Roman" panose="02020603050405020304" pitchFamily="18" charset="0"/>
              </a:rPr>
              <a:t>                                                                       </a:t>
            </a:r>
          </a:p>
          <a:p>
            <a:pPr algn="just"/>
            <a:endParaRPr lang="ru-RU" dirty="0">
              <a:latin typeface="Times New Roman" panose="02020603050405020304" pitchFamily="18" charset="0"/>
              <a:cs typeface="Times New Roman" panose="02020603050405020304" pitchFamily="18" charset="0"/>
            </a:endParaRPr>
          </a:p>
        </p:txBody>
      </p:sp>
      <p:pic>
        <p:nvPicPr>
          <p:cNvPr id="6" name="Объект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1295400"/>
            <a:ext cx="4038600" cy="4596771"/>
          </a:xfrm>
          <a:prstGeom prst="rect">
            <a:avLst/>
          </a:prstGeom>
        </p:spPr>
      </p:pic>
    </p:spTree>
    <p:extLst>
      <p:ext uri="{BB962C8B-B14F-4D97-AF65-F5344CB8AC3E}">
        <p14:creationId xmlns:p14="http://schemas.microsoft.com/office/powerpoint/2010/main" val="392960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124744"/>
            <a:ext cx="8686800" cy="5562039"/>
          </a:xfrm>
          <a:prstGeom prst="rect">
            <a:avLst/>
          </a:prstGeom>
          <a:noFill/>
        </p:spPr>
      </p:pic>
      <p:sp>
        <p:nvSpPr>
          <p:cNvPr id="6" name="TextBox 5"/>
          <p:cNvSpPr txBox="1"/>
          <p:nvPr/>
        </p:nvSpPr>
        <p:spPr>
          <a:xfrm>
            <a:off x="285266" y="2921168"/>
            <a:ext cx="1739283" cy="923330"/>
          </a:xfrm>
          <a:prstGeom prst="rect">
            <a:avLst/>
          </a:prstGeom>
          <a:noFill/>
          <a:ln>
            <a:solidFill>
              <a:schemeClr val="tx1">
                <a:lumMod val="95000"/>
                <a:lumOff val="5000"/>
              </a:schemeClr>
            </a:solidFill>
          </a:ln>
        </p:spPr>
        <p:txBody>
          <a:bodyPr wrap="square" rtlCol="0">
            <a:spAutoFit/>
          </a:bodyPr>
          <a:lstStyle/>
          <a:p>
            <a:r>
              <a:rPr lang="ru-RU" sz="900" dirty="0">
                <a:solidFill>
                  <a:srgbClr val="FF0000"/>
                </a:solidFill>
                <a:latin typeface="Times New Roman" panose="02020603050405020304" pitchFamily="18" charset="0"/>
                <a:cs typeface="Times New Roman" panose="02020603050405020304" pitchFamily="18" charset="0"/>
              </a:rPr>
              <a:t>Параметры на входе блока:</a:t>
            </a:r>
          </a:p>
          <a:p>
            <a:r>
              <a:rPr lang="en-US" sz="900" dirty="0" err="1">
                <a:solidFill>
                  <a:srgbClr val="FF0000"/>
                </a:solidFill>
                <a:latin typeface="Times New Roman" panose="02020603050405020304" pitchFamily="18" charset="0"/>
                <a:cs typeface="Times New Roman" panose="02020603050405020304" pitchFamily="18" charset="0"/>
              </a:rPr>
              <a:t>Q.max</a:t>
            </a:r>
            <a:r>
              <a:rPr lang="ru-RU" sz="900" dirty="0">
                <a:solidFill>
                  <a:srgbClr val="FF0000"/>
                </a:solidFill>
                <a:latin typeface="Times New Roman" panose="02020603050405020304" pitchFamily="18" charset="0"/>
                <a:cs typeface="Times New Roman" panose="02020603050405020304" pitchFamily="18" charset="0"/>
              </a:rPr>
              <a:t> : С5900 </a:t>
            </a:r>
            <a:r>
              <a:rPr lang="en-US" sz="900" dirty="0">
                <a:solidFill>
                  <a:srgbClr val="FF0000"/>
                </a:solidFill>
                <a:latin typeface="Times New Roman" panose="02020603050405020304" pitchFamily="18" charset="0"/>
                <a:cs typeface="Times New Roman" panose="02020603050405020304" pitchFamily="18" charset="0"/>
              </a:rPr>
              <a:t>Nm³/h</a:t>
            </a:r>
            <a:endParaRPr lang="ru-RU" sz="900" dirty="0">
              <a:solidFill>
                <a:srgbClr val="FF0000"/>
              </a:solidFill>
              <a:latin typeface="Times New Roman" panose="02020603050405020304" pitchFamily="18" charset="0"/>
              <a:cs typeface="Times New Roman" panose="02020603050405020304" pitchFamily="18" charset="0"/>
            </a:endParaRPr>
          </a:p>
          <a:p>
            <a:r>
              <a:rPr lang="ru-RU" sz="900" dirty="0">
                <a:solidFill>
                  <a:srgbClr val="FF0000"/>
                </a:solidFill>
                <a:latin typeface="Times New Roman" panose="02020603050405020304" pitchFamily="18" charset="0"/>
                <a:cs typeface="Times New Roman" panose="02020603050405020304" pitchFamily="18" charset="0"/>
              </a:rPr>
              <a:t>Т вх  : 3~30 ˚С</a:t>
            </a:r>
            <a:endParaRPr lang="en-US" sz="900" dirty="0">
              <a:solidFill>
                <a:srgbClr val="FF0000"/>
              </a:solidFill>
              <a:latin typeface="Times New Roman" panose="02020603050405020304" pitchFamily="18" charset="0"/>
              <a:cs typeface="Times New Roman" panose="02020603050405020304" pitchFamily="18" charset="0"/>
            </a:endParaRPr>
          </a:p>
          <a:p>
            <a:r>
              <a:rPr lang="en-US" sz="900" dirty="0">
                <a:solidFill>
                  <a:srgbClr val="FF0000"/>
                </a:solidFill>
                <a:latin typeface="Times New Roman" panose="02020603050405020304" pitchFamily="18" charset="0"/>
                <a:cs typeface="Times New Roman" panose="02020603050405020304" pitchFamily="18" charset="0"/>
              </a:rPr>
              <a:t>P </a:t>
            </a:r>
            <a:r>
              <a:rPr lang="ru-RU" sz="900" dirty="0" err="1">
                <a:solidFill>
                  <a:srgbClr val="FF0000"/>
                </a:solidFill>
                <a:latin typeface="Times New Roman" panose="02020603050405020304" pitchFamily="18" charset="0"/>
                <a:cs typeface="Times New Roman" panose="02020603050405020304" pitchFamily="18" charset="0"/>
              </a:rPr>
              <a:t>вх</a:t>
            </a:r>
            <a:r>
              <a:rPr lang="ru-RU" sz="900" dirty="0">
                <a:solidFill>
                  <a:srgbClr val="FF0000"/>
                </a:solidFill>
                <a:latin typeface="Times New Roman" panose="02020603050405020304" pitchFamily="18" charset="0"/>
                <a:cs typeface="Times New Roman" panose="02020603050405020304" pitchFamily="18" charset="0"/>
              </a:rPr>
              <a:t> : 3,0~4,5 </a:t>
            </a:r>
            <a:r>
              <a:rPr lang="ru-RU" sz="900" dirty="0" err="1">
                <a:solidFill>
                  <a:srgbClr val="FF0000"/>
                </a:solidFill>
                <a:latin typeface="Times New Roman" panose="02020603050405020304" pitchFamily="18" charset="0"/>
                <a:cs typeface="Times New Roman" panose="02020603050405020304" pitchFamily="18" charset="0"/>
              </a:rPr>
              <a:t>МРа</a:t>
            </a:r>
            <a:endParaRPr lang="ru-RU" sz="900" dirty="0">
              <a:solidFill>
                <a:srgbClr val="FF0000"/>
              </a:solidFill>
              <a:latin typeface="Times New Roman" panose="02020603050405020304" pitchFamily="18" charset="0"/>
              <a:cs typeface="Times New Roman" panose="02020603050405020304" pitchFamily="18" charset="0"/>
            </a:endParaRPr>
          </a:p>
          <a:p>
            <a:r>
              <a:rPr lang="en-US" sz="900" dirty="0">
                <a:solidFill>
                  <a:srgbClr val="FF0000"/>
                </a:solidFill>
                <a:latin typeface="Times New Roman" panose="02020603050405020304" pitchFamily="18" charset="0"/>
                <a:cs typeface="Times New Roman" panose="02020603050405020304" pitchFamily="18" charset="0"/>
              </a:rPr>
              <a:t>P</a:t>
            </a:r>
            <a:r>
              <a:rPr lang="ru-RU" sz="900" dirty="0">
                <a:solidFill>
                  <a:srgbClr val="FF0000"/>
                </a:solidFill>
                <a:latin typeface="Times New Roman" panose="02020603050405020304" pitchFamily="18" charset="0"/>
                <a:cs typeface="Times New Roman" panose="02020603050405020304" pitchFamily="18" charset="0"/>
              </a:rPr>
              <a:t> проект. : 5,5 МРа</a:t>
            </a:r>
          </a:p>
          <a:p>
            <a:r>
              <a:rPr lang="ru-RU" sz="900" dirty="0">
                <a:solidFill>
                  <a:srgbClr val="FF0000"/>
                </a:solidFill>
                <a:latin typeface="Times New Roman" panose="02020603050405020304" pitchFamily="18" charset="0"/>
                <a:cs typeface="Times New Roman" panose="02020603050405020304" pitchFamily="18" charset="0"/>
              </a:rPr>
              <a:t>Т проект. : -30~50˚С</a:t>
            </a:r>
          </a:p>
        </p:txBody>
      </p:sp>
      <p:sp>
        <p:nvSpPr>
          <p:cNvPr id="5" name="TextBox 4"/>
          <p:cNvSpPr txBox="1"/>
          <p:nvPr/>
        </p:nvSpPr>
        <p:spPr>
          <a:xfrm>
            <a:off x="6945867" y="5141944"/>
            <a:ext cx="1688769" cy="923330"/>
          </a:xfrm>
          <a:prstGeom prst="rect">
            <a:avLst/>
          </a:prstGeom>
          <a:noFill/>
          <a:ln>
            <a:solidFill>
              <a:schemeClr val="tx1">
                <a:lumMod val="95000"/>
                <a:lumOff val="5000"/>
              </a:schemeClr>
            </a:solidFill>
          </a:ln>
        </p:spPr>
        <p:txBody>
          <a:bodyPr wrap="square" rtlCol="0">
            <a:spAutoFit/>
          </a:bodyPr>
          <a:lstStyle/>
          <a:p>
            <a:r>
              <a:rPr lang="ru-RU" sz="900" dirty="0">
                <a:solidFill>
                  <a:srgbClr val="FF0000"/>
                </a:solidFill>
              </a:rPr>
              <a:t>Параметры на выходе блока:</a:t>
            </a:r>
            <a:r>
              <a:rPr lang="en-US" sz="900" dirty="0" err="1">
                <a:solidFill>
                  <a:srgbClr val="FF0000"/>
                </a:solidFill>
              </a:rPr>
              <a:t>Q.max</a:t>
            </a:r>
            <a:r>
              <a:rPr lang="ru-RU" sz="900" dirty="0">
                <a:solidFill>
                  <a:srgbClr val="FF0000"/>
                </a:solidFill>
              </a:rPr>
              <a:t> : 5900 </a:t>
            </a:r>
            <a:r>
              <a:rPr lang="en-US" sz="900" dirty="0">
                <a:solidFill>
                  <a:srgbClr val="FF0000"/>
                </a:solidFill>
              </a:rPr>
              <a:t>Nm³/h</a:t>
            </a:r>
          </a:p>
          <a:p>
            <a:r>
              <a:rPr lang="en-US" sz="900" dirty="0">
                <a:solidFill>
                  <a:srgbClr val="FF0000"/>
                </a:solidFill>
              </a:rPr>
              <a:t>P </a:t>
            </a:r>
            <a:r>
              <a:rPr lang="ru-RU" sz="900" dirty="0" err="1">
                <a:solidFill>
                  <a:srgbClr val="FF0000"/>
                </a:solidFill>
              </a:rPr>
              <a:t>вых</a:t>
            </a:r>
            <a:r>
              <a:rPr lang="ru-RU" sz="900" dirty="0">
                <a:solidFill>
                  <a:srgbClr val="FF0000"/>
                </a:solidFill>
              </a:rPr>
              <a:t> : 2,7 </a:t>
            </a:r>
            <a:r>
              <a:rPr lang="ru-RU" sz="900" dirty="0" err="1">
                <a:solidFill>
                  <a:srgbClr val="FF0000"/>
                </a:solidFill>
              </a:rPr>
              <a:t>МРа</a:t>
            </a:r>
            <a:r>
              <a:rPr lang="en-US" sz="900" dirty="0">
                <a:solidFill>
                  <a:srgbClr val="FF0000"/>
                </a:solidFill>
              </a:rPr>
              <a:t> </a:t>
            </a:r>
          </a:p>
          <a:p>
            <a:r>
              <a:rPr lang="ru-RU" sz="900" dirty="0">
                <a:solidFill>
                  <a:srgbClr val="FF0000"/>
                </a:solidFill>
              </a:rPr>
              <a:t>Т </a:t>
            </a:r>
            <a:r>
              <a:rPr lang="ru-RU" sz="900" dirty="0" err="1">
                <a:solidFill>
                  <a:srgbClr val="FF0000"/>
                </a:solidFill>
              </a:rPr>
              <a:t>вых</a:t>
            </a:r>
            <a:r>
              <a:rPr lang="ru-RU" sz="900" dirty="0">
                <a:solidFill>
                  <a:srgbClr val="FF0000"/>
                </a:solidFill>
              </a:rPr>
              <a:t>  : </a:t>
            </a:r>
            <a:r>
              <a:rPr lang="ru-RU" sz="900" dirty="0">
                <a:solidFill>
                  <a:srgbClr val="FF0000"/>
                </a:solidFill>
                <a:latin typeface="Calibri"/>
              </a:rPr>
              <a:t>˂ </a:t>
            </a:r>
            <a:r>
              <a:rPr lang="ru-RU" sz="900" dirty="0">
                <a:solidFill>
                  <a:srgbClr val="FF0000"/>
                </a:solidFill>
              </a:rPr>
              <a:t>50 </a:t>
            </a:r>
            <a:r>
              <a:rPr lang="ru-RU" sz="900" dirty="0">
                <a:solidFill>
                  <a:srgbClr val="FF0000"/>
                </a:solidFill>
                <a:latin typeface="Calibri"/>
              </a:rPr>
              <a:t>˚С</a:t>
            </a:r>
          </a:p>
          <a:p>
            <a:r>
              <a:rPr lang="en-US" sz="900" dirty="0">
                <a:solidFill>
                  <a:srgbClr val="FF0000"/>
                </a:solidFill>
              </a:rPr>
              <a:t>P</a:t>
            </a:r>
            <a:r>
              <a:rPr lang="ru-RU" sz="900" dirty="0">
                <a:solidFill>
                  <a:srgbClr val="FF0000"/>
                </a:solidFill>
              </a:rPr>
              <a:t> проект. : 3,5 МРа</a:t>
            </a:r>
          </a:p>
          <a:p>
            <a:r>
              <a:rPr lang="ru-RU" sz="900" dirty="0">
                <a:solidFill>
                  <a:srgbClr val="FF0000"/>
                </a:solidFill>
              </a:rPr>
              <a:t>Т проект. : 93</a:t>
            </a:r>
            <a:r>
              <a:rPr lang="ru-RU" sz="900" dirty="0">
                <a:solidFill>
                  <a:srgbClr val="FF0000"/>
                </a:solidFill>
                <a:latin typeface="Calibri"/>
              </a:rPr>
              <a:t>˚С</a:t>
            </a:r>
          </a:p>
        </p:txBody>
      </p:sp>
      <p:sp>
        <p:nvSpPr>
          <p:cNvPr id="7" name="TextBox 6"/>
          <p:cNvSpPr txBox="1"/>
          <p:nvPr/>
        </p:nvSpPr>
        <p:spPr>
          <a:xfrm>
            <a:off x="2971800" y="2921168"/>
            <a:ext cx="1354520" cy="923330"/>
          </a:xfrm>
          <a:prstGeom prst="rect">
            <a:avLst/>
          </a:prstGeom>
          <a:noFill/>
          <a:ln>
            <a:solidFill>
              <a:schemeClr val="tx1">
                <a:lumMod val="95000"/>
                <a:lumOff val="5000"/>
              </a:schemeClr>
            </a:solidFill>
          </a:ln>
        </p:spPr>
        <p:txBody>
          <a:bodyPr wrap="square" rtlCol="0">
            <a:spAutoFit/>
          </a:bodyPr>
          <a:lstStyle/>
          <a:p>
            <a:pPr algn="ctr"/>
            <a:r>
              <a:rPr lang="en-US" sz="900" b="1" dirty="0">
                <a:solidFill>
                  <a:srgbClr val="FF0000"/>
                </a:solidFill>
                <a:latin typeface="Times New Roman" panose="02020603050405020304" pitchFamily="18" charset="0"/>
                <a:cs typeface="Times New Roman" panose="02020603050405020304" pitchFamily="18" charset="0"/>
              </a:rPr>
              <a:t>CYC</a:t>
            </a:r>
            <a:endParaRPr lang="ru-RU" sz="900" b="1" dirty="0">
              <a:solidFill>
                <a:srgbClr val="FF0000"/>
              </a:solidFill>
              <a:latin typeface="Times New Roman" panose="02020603050405020304" pitchFamily="18" charset="0"/>
              <a:cs typeface="Times New Roman" panose="02020603050405020304" pitchFamily="18" charset="0"/>
            </a:endParaRPr>
          </a:p>
          <a:p>
            <a:r>
              <a:rPr lang="en-US" sz="900" dirty="0">
                <a:solidFill>
                  <a:srgbClr val="FF0000"/>
                </a:solidFill>
                <a:latin typeface="Times New Roman" panose="02020603050405020304" pitchFamily="18" charset="0"/>
                <a:cs typeface="Times New Roman" panose="02020603050405020304" pitchFamily="18" charset="0"/>
              </a:rPr>
              <a:t>Q</a:t>
            </a:r>
            <a:r>
              <a:rPr lang="ru-RU" sz="900" dirty="0">
                <a:solidFill>
                  <a:srgbClr val="FF0000"/>
                </a:solidFill>
                <a:latin typeface="Times New Roman" panose="02020603050405020304" pitchFamily="18" charset="0"/>
                <a:cs typeface="Times New Roman" panose="02020603050405020304" pitchFamily="18" charset="0"/>
              </a:rPr>
              <a:t>: 5900 </a:t>
            </a:r>
            <a:r>
              <a:rPr lang="en-US" sz="900" dirty="0">
                <a:solidFill>
                  <a:srgbClr val="FF0000"/>
                </a:solidFill>
                <a:latin typeface="Times New Roman" panose="02020603050405020304" pitchFamily="18" charset="0"/>
                <a:cs typeface="Times New Roman" panose="02020603050405020304" pitchFamily="18" charset="0"/>
              </a:rPr>
              <a:t>Nm³/h</a:t>
            </a:r>
          </a:p>
          <a:p>
            <a:r>
              <a:rPr lang="ru-RU" sz="900" dirty="0">
                <a:solidFill>
                  <a:srgbClr val="FF0000"/>
                </a:solidFill>
                <a:latin typeface="Times New Roman" panose="02020603050405020304" pitchFamily="18" charset="0"/>
                <a:cs typeface="Times New Roman" panose="02020603050405020304" pitchFamily="18" charset="0"/>
              </a:rPr>
              <a:t>Размер:∅ 355,6х2180</a:t>
            </a:r>
          </a:p>
          <a:p>
            <a:r>
              <a:rPr lang="ru-RU" sz="900" dirty="0">
                <a:solidFill>
                  <a:srgbClr val="FF0000"/>
                </a:solidFill>
                <a:latin typeface="Times New Roman" panose="02020603050405020304" pitchFamily="18" charset="0"/>
                <a:cs typeface="Times New Roman" panose="02020603050405020304" pitchFamily="18" charset="0"/>
              </a:rPr>
              <a:t>Объем. : 0,15м³</a:t>
            </a:r>
          </a:p>
          <a:p>
            <a:r>
              <a:rPr lang="en-US" sz="900" dirty="0">
                <a:solidFill>
                  <a:srgbClr val="FF0000"/>
                </a:solidFill>
                <a:latin typeface="Times New Roman" panose="02020603050405020304" pitchFamily="18" charset="0"/>
                <a:cs typeface="Times New Roman" panose="02020603050405020304" pitchFamily="18" charset="0"/>
              </a:rPr>
              <a:t>P</a:t>
            </a:r>
            <a:r>
              <a:rPr lang="ru-RU" sz="900" dirty="0">
                <a:solidFill>
                  <a:srgbClr val="FF0000"/>
                </a:solidFill>
                <a:latin typeface="Times New Roman" panose="02020603050405020304" pitchFamily="18" charset="0"/>
                <a:cs typeface="Times New Roman" panose="02020603050405020304" pitchFamily="18" charset="0"/>
              </a:rPr>
              <a:t> проект. : 5,5 МРа</a:t>
            </a:r>
          </a:p>
          <a:p>
            <a:r>
              <a:rPr lang="ru-RU" sz="900" dirty="0">
                <a:solidFill>
                  <a:srgbClr val="FF0000"/>
                </a:solidFill>
                <a:latin typeface="Times New Roman" panose="02020603050405020304" pitchFamily="18" charset="0"/>
                <a:cs typeface="Times New Roman" panose="02020603050405020304" pitchFamily="18" charset="0"/>
              </a:rPr>
              <a:t>Т проект. : -30~50˚С</a:t>
            </a:r>
          </a:p>
        </p:txBody>
      </p:sp>
      <p:sp>
        <p:nvSpPr>
          <p:cNvPr id="8" name="TextBox 7"/>
          <p:cNvSpPr txBox="1"/>
          <p:nvPr/>
        </p:nvSpPr>
        <p:spPr>
          <a:xfrm>
            <a:off x="990600" y="5640922"/>
            <a:ext cx="1395844" cy="1077218"/>
          </a:xfrm>
          <a:prstGeom prst="rect">
            <a:avLst/>
          </a:prstGeom>
          <a:noFill/>
          <a:ln>
            <a:solidFill>
              <a:schemeClr val="tx1">
                <a:lumMod val="95000"/>
                <a:lumOff val="5000"/>
              </a:schemeClr>
            </a:solidFill>
          </a:ln>
        </p:spPr>
        <p:txBody>
          <a:bodyPr wrap="square" rtlCol="0">
            <a:spAutoFit/>
          </a:bodyPr>
          <a:lstStyle/>
          <a:p>
            <a:pPr algn="ctr"/>
            <a:r>
              <a:rPr lang="en-US" sz="1000" b="1" dirty="0">
                <a:solidFill>
                  <a:srgbClr val="FF0000"/>
                </a:solidFill>
              </a:rPr>
              <a:t>FSP</a:t>
            </a:r>
          </a:p>
          <a:p>
            <a:pPr algn="ctr"/>
            <a:r>
              <a:rPr lang="en-US" sz="900" dirty="0">
                <a:solidFill>
                  <a:srgbClr val="FF0000"/>
                </a:solidFill>
                <a:latin typeface="Times New Roman" panose="02020603050405020304" pitchFamily="18" charset="0"/>
                <a:cs typeface="Times New Roman" panose="02020603050405020304" pitchFamily="18" charset="0"/>
              </a:rPr>
              <a:t>Q</a:t>
            </a:r>
            <a:r>
              <a:rPr lang="ru-RU" sz="900" dirty="0">
                <a:solidFill>
                  <a:srgbClr val="FF0000"/>
                </a:solidFill>
                <a:latin typeface="Times New Roman" panose="02020603050405020304" pitchFamily="18" charset="0"/>
                <a:cs typeface="Times New Roman" panose="02020603050405020304" pitchFamily="18" charset="0"/>
              </a:rPr>
              <a:t>: 5900 </a:t>
            </a:r>
            <a:r>
              <a:rPr lang="en-US" sz="900" dirty="0">
                <a:solidFill>
                  <a:srgbClr val="FF0000"/>
                </a:solidFill>
                <a:latin typeface="Times New Roman" panose="02020603050405020304" pitchFamily="18" charset="0"/>
                <a:cs typeface="Times New Roman" panose="02020603050405020304" pitchFamily="18" charset="0"/>
              </a:rPr>
              <a:t>Nm³/h</a:t>
            </a:r>
          </a:p>
          <a:p>
            <a:r>
              <a:rPr lang="ru-RU" sz="900" dirty="0">
                <a:solidFill>
                  <a:srgbClr val="FF0000"/>
                </a:solidFill>
                <a:latin typeface="Times New Roman" panose="02020603050405020304" pitchFamily="18" charset="0"/>
                <a:cs typeface="Times New Roman" panose="02020603050405020304" pitchFamily="18" charset="0"/>
              </a:rPr>
              <a:t>Размер:∅ 355,6х2</a:t>
            </a:r>
            <a:r>
              <a:rPr lang="en-US" sz="900" dirty="0">
                <a:solidFill>
                  <a:srgbClr val="FF0000"/>
                </a:solidFill>
                <a:latin typeface="Times New Roman" panose="02020603050405020304" pitchFamily="18" charset="0"/>
                <a:cs typeface="Times New Roman" panose="02020603050405020304" pitchFamily="18" charset="0"/>
              </a:rPr>
              <a:t>650</a:t>
            </a:r>
            <a:endParaRPr lang="ru-RU" sz="900" dirty="0">
              <a:solidFill>
                <a:srgbClr val="FF0000"/>
              </a:solidFill>
              <a:latin typeface="Times New Roman" panose="02020603050405020304" pitchFamily="18" charset="0"/>
              <a:cs typeface="Times New Roman" panose="02020603050405020304" pitchFamily="18" charset="0"/>
            </a:endParaRPr>
          </a:p>
          <a:p>
            <a:r>
              <a:rPr lang="ru-RU" sz="900" dirty="0">
                <a:solidFill>
                  <a:srgbClr val="FF0000"/>
                </a:solidFill>
                <a:latin typeface="Times New Roman" panose="02020603050405020304" pitchFamily="18" charset="0"/>
                <a:cs typeface="Times New Roman" panose="02020603050405020304" pitchFamily="18" charset="0"/>
              </a:rPr>
              <a:t>Объем. : 0,1</a:t>
            </a:r>
            <a:r>
              <a:rPr lang="en-US" sz="900" dirty="0">
                <a:solidFill>
                  <a:srgbClr val="FF0000"/>
                </a:solidFill>
                <a:latin typeface="Times New Roman" panose="02020603050405020304" pitchFamily="18" charset="0"/>
                <a:cs typeface="Times New Roman" panose="02020603050405020304" pitchFamily="18" charset="0"/>
              </a:rPr>
              <a:t>4</a:t>
            </a:r>
            <a:r>
              <a:rPr lang="ru-RU" sz="900" dirty="0">
                <a:solidFill>
                  <a:srgbClr val="FF0000"/>
                </a:solidFill>
                <a:latin typeface="Times New Roman" panose="02020603050405020304" pitchFamily="18" charset="0"/>
                <a:cs typeface="Times New Roman" panose="02020603050405020304" pitchFamily="18" charset="0"/>
              </a:rPr>
              <a:t>м³</a:t>
            </a:r>
          </a:p>
          <a:p>
            <a:r>
              <a:rPr lang="en-US" sz="900" dirty="0">
                <a:solidFill>
                  <a:srgbClr val="FF0000"/>
                </a:solidFill>
                <a:latin typeface="Times New Roman" panose="02020603050405020304" pitchFamily="18" charset="0"/>
                <a:cs typeface="Times New Roman" panose="02020603050405020304" pitchFamily="18" charset="0"/>
              </a:rPr>
              <a:t>P</a:t>
            </a:r>
            <a:r>
              <a:rPr lang="ru-RU" sz="900" dirty="0">
                <a:solidFill>
                  <a:srgbClr val="FF0000"/>
                </a:solidFill>
                <a:latin typeface="Times New Roman" panose="02020603050405020304" pitchFamily="18" charset="0"/>
                <a:cs typeface="Times New Roman" panose="02020603050405020304" pitchFamily="18" charset="0"/>
              </a:rPr>
              <a:t> проект. : </a:t>
            </a:r>
            <a:r>
              <a:rPr lang="en-US" sz="900" dirty="0">
                <a:solidFill>
                  <a:srgbClr val="FF0000"/>
                </a:solidFill>
                <a:latin typeface="Times New Roman" panose="02020603050405020304" pitchFamily="18" charset="0"/>
                <a:cs typeface="Times New Roman" panose="02020603050405020304" pitchFamily="18" charset="0"/>
              </a:rPr>
              <a:t>3</a:t>
            </a:r>
            <a:r>
              <a:rPr lang="ru-RU" sz="900" dirty="0">
                <a:solidFill>
                  <a:srgbClr val="FF0000"/>
                </a:solidFill>
                <a:latin typeface="Times New Roman" panose="02020603050405020304" pitchFamily="18" charset="0"/>
                <a:cs typeface="Times New Roman" panose="02020603050405020304" pitchFamily="18" charset="0"/>
              </a:rPr>
              <a:t>,5 МРа</a:t>
            </a:r>
          </a:p>
          <a:p>
            <a:r>
              <a:rPr lang="ru-RU" sz="900" dirty="0">
                <a:solidFill>
                  <a:srgbClr val="FF0000"/>
                </a:solidFill>
                <a:latin typeface="Times New Roman" panose="02020603050405020304" pitchFamily="18" charset="0"/>
                <a:cs typeface="Times New Roman" panose="02020603050405020304" pitchFamily="18" charset="0"/>
              </a:rPr>
              <a:t>Т проект. : -30~50˚С</a:t>
            </a:r>
            <a:endParaRPr lang="en-US" sz="900" dirty="0">
              <a:solidFill>
                <a:srgbClr val="FF0000"/>
              </a:solidFill>
              <a:latin typeface="Times New Roman" panose="02020603050405020304" pitchFamily="18" charset="0"/>
              <a:cs typeface="Times New Roman" panose="02020603050405020304" pitchFamily="18" charset="0"/>
            </a:endParaRPr>
          </a:p>
          <a:p>
            <a:r>
              <a:rPr lang="ru-RU" sz="900" dirty="0">
                <a:solidFill>
                  <a:srgbClr val="FF0000"/>
                </a:solidFill>
                <a:latin typeface="Times New Roman" panose="02020603050405020304" pitchFamily="18" charset="0"/>
                <a:cs typeface="Times New Roman" panose="02020603050405020304" pitchFamily="18" charset="0"/>
              </a:rPr>
              <a:t>Фильтрация : </a:t>
            </a:r>
            <a:r>
              <a:rPr lang="en-US" sz="900" dirty="0">
                <a:solidFill>
                  <a:srgbClr val="FF0000"/>
                </a:solidFill>
                <a:latin typeface="Times New Roman" panose="02020603050405020304" pitchFamily="18" charset="0"/>
                <a:cs typeface="Times New Roman" panose="02020603050405020304" pitchFamily="18" charset="0"/>
              </a:rPr>
              <a:t>Dm≥1</a:t>
            </a:r>
            <a:r>
              <a:rPr lang="ru-RU" sz="900" dirty="0">
                <a:solidFill>
                  <a:srgbClr val="FF0000"/>
                </a:solidFill>
                <a:latin typeface="Times New Roman" panose="02020603050405020304" pitchFamily="18" charset="0"/>
                <a:cs typeface="Times New Roman" panose="02020603050405020304" pitchFamily="18" charset="0"/>
              </a:rPr>
              <a:t>0</a:t>
            </a:r>
            <a:r>
              <a:rPr lang="el-GR" sz="900" dirty="0">
                <a:solidFill>
                  <a:srgbClr val="FF0000"/>
                </a:solidFill>
                <a:latin typeface="Times New Roman" panose="02020603050405020304" pitchFamily="18" charset="0"/>
                <a:cs typeface="Times New Roman" panose="02020603050405020304" pitchFamily="18" charset="0"/>
              </a:rPr>
              <a:t>μ</a:t>
            </a:r>
            <a:endParaRPr lang="ru-RU" sz="900" dirty="0">
              <a:solidFill>
                <a:srgbClr val="FF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724400" y="5669698"/>
            <a:ext cx="1863824" cy="938719"/>
          </a:xfrm>
          <a:prstGeom prst="rect">
            <a:avLst/>
          </a:prstGeom>
          <a:noFill/>
          <a:ln>
            <a:solidFill>
              <a:schemeClr val="tx1">
                <a:lumMod val="95000"/>
                <a:lumOff val="5000"/>
              </a:schemeClr>
            </a:solidFill>
          </a:ln>
        </p:spPr>
        <p:txBody>
          <a:bodyPr wrap="square" rtlCol="0">
            <a:spAutoFit/>
          </a:bodyPr>
          <a:lstStyle/>
          <a:p>
            <a:pPr algn="ctr"/>
            <a:r>
              <a:rPr lang="en-US" sz="1000" b="1" dirty="0">
                <a:solidFill>
                  <a:srgbClr val="FF0000"/>
                </a:solidFill>
              </a:rPr>
              <a:t>EH</a:t>
            </a:r>
          </a:p>
          <a:p>
            <a:r>
              <a:rPr lang="ru-RU" sz="900" dirty="0">
                <a:solidFill>
                  <a:srgbClr val="FF0000"/>
                </a:solidFill>
                <a:latin typeface="Times New Roman" panose="02020603050405020304" pitchFamily="18" charset="0"/>
                <a:cs typeface="Times New Roman" panose="02020603050405020304" pitchFamily="18" charset="0"/>
              </a:rPr>
              <a:t>Размер:∅ 355,6х</a:t>
            </a:r>
            <a:r>
              <a:rPr lang="en-US" sz="900" dirty="0">
                <a:solidFill>
                  <a:srgbClr val="FF0000"/>
                </a:solidFill>
                <a:latin typeface="Times New Roman" panose="02020603050405020304" pitchFamily="18" charset="0"/>
                <a:cs typeface="Times New Roman" panose="02020603050405020304" pitchFamily="18" charset="0"/>
              </a:rPr>
              <a:t>1946</a:t>
            </a:r>
            <a:endParaRPr lang="ru-RU" sz="900" dirty="0">
              <a:solidFill>
                <a:srgbClr val="FF0000"/>
              </a:solidFill>
              <a:latin typeface="Times New Roman" panose="02020603050405020304" pitchFamily="18" charset="0"/>
              <a:cs typeface="Times New Roman" panose="02020603050405020304" pitchFamily="18" charset="0"/>
            </a:endParaRPr>
          </a:p>
          <a:p>
            <a:r>
              <a:rPr lang="ru-RU" sz="900" dirty="0">
                <a:solidFill>
                  <a:srgbClr val="FF0000"/>
                </a:solidFill>
                <a:latin typeface="Times New Roman" panose="02020603050405020304" pitchFamily="18" charset="0"/>
                <a:cs typeface="Times New Roman" panose="02020603050405020304" pitchFamily="18" charset="0"/>
              </a:rPr>
              <a:t>Объем. : 0,1</a:t>
            </a:r>
            <a:r>
              <a:rPr lang="en-US" sz="900" dirty="0">
                <a:solidFill>
                  <a:srgbClr val="FF0000"/>
                </a:solidFill>
                <a:latin typeface="Times New Roman" panose="02020603050405020304" pitchFamily="18" charset="0"/>
                <a:cs typeface="Times New Roman" panose="02020603050405020304" pitchFamily="18" charset="0"/>
              </a:rPr>
              <a:t>42</a:t>
            </a:r>
            <a:r>
              <a:rPr lang="ru-RU" sz="900" dirty="0">
                <a:solidFill>
                  <a:srgbClr val="FF0000"/>
                </a:solidFill>
                <a:latin typeface="Times New Roman" panose="02020603050405020304" pitchFamily="18" charset="0"/>
                <a:cs typeface="Times New Roman" panose="02020603050405020304" pitchFamily="18" charset="0"/>
              </a:rPr>
              <a:t>м³</a:t>
            </a:r>
          </a:p>
          <a:p>
            <a:r>
              <a:rPr lang="en-US" sz="900" dirty="0">
                <a:solidFill>
                  <a:srgbClr val="FF0000"/>
                </a:solidFill>
                <a:latin typeface="Times New Roman" panose="02020603050405020304" pitchFamily="18" charset="0"/>
                <a:cs typeface="Times New Roman" panose="02020603050405020304" pitchFamily="18" charset="0"/>
              </a:rPr>
              <a:t>P</a:t>
            </a:r>
            <a:r>
              <a:rPr lang="ru-RU" sz="900" dirty="0">
                <a:solidFill>
                  <a:srgbClr val="FF0000"/>
                </a:solidFill>
                <a:latin typeface="Times New Roman" panose="02020603050405020304" pitchFamily="18" charset="0"/>
                <a:cs typeface="Times New Roman" panose="02020603050405020304" pitchFamily="18" charset="0"/>
              </a:rPr>
              <a:t> проект. : </a:t>
            </a:r>
            <a:r>
              <a:rPr lang="en-US" sz="900" dirty="0">
                <a:solidFill>
                  <a:srgbClr val="FF0000"/>
                </a:solidFill>
                <a:latin typeface="Times New Roman" panose="02020603050405020304" pitchFamily="18" charset="0"/>
                <a:cs typeface="Times New Roman" panose="02020603050405020304" pitchFamily="18" charset="0"/>
              </a:rPr>
              <a:t>3</a:t>
            </a:r>
            <a:r>
              <a:rPr lang="ru-RU" sz="900" dirty="0">
                <a:solidFill>
                  <a:srgbClr val="FF0000"/>
                </a:solidFill>
                <a:latin typeface="Times New Roman" panose="02020603050405020304" pitchFamily="18" charset="0"/>
                <a:cs typeface="Times New Roman" panose="02020603050405020304" pitchFamily="18" charset="0"/>
              </a:rPr>
              <a:t>,5 МРа</a:t>
            </a:r>
          </a:p>
          <a:p>
            <a:r>
              <a:rPr lang="ru-RU" sz="900" dirty="0">
                <a:solidFill>
                  <a:srgbClr val="FF0000"/>
                </a:solidFill>
                <a:latin typeface="Times New Roman" panose="02020603050405020304" pitchFamily="18" charset="0"/>
                <a:cs typeface="Times New Roman" panose="02020603050405020304" pitchFamily="18" charset="0"/>
              </a:rPr>
              <a:t>Т проект. : </a:t>
            </a:r>
            <a:r>
              <a:rPr lang="en-US" sz="900" dirty="0">
                <a:solidFill>
                  <a:srgbClr val="FF0000"/>
                </a:solidFill>
                <a:latin typeface="Times New Roman" panose="02020603050405020304" pitchFamily="18" charset="0"/>
                <a:cs typeface="Times New Roman" panose="02020603050405020304" pitchFamily="18" charset="0"/>
              </a:rPr>
              <a:t>93</a:t>
            </a:r>
            <a:r>
              <a:rPr lang="ru-RU" sz="900" dirty="0">
                <a:solidFill>
                  <a:srgbClr val="FF0000"/>
                </a:solidFill>
                <a:latin typeface="Times New Roman" panose="02020603050405020304" pitchFamily="18" charset="0"/>
                <a:cs typeface="Times New Roman" panose="02020603050405020304" pitchFamily="18" charset="0"/>
              </a:rPr>
              <a:t>˚С</a:t>
            </a:r>
            <a:endParaRPr lang="en-US" sz="900" dirty="0">
              <a:solidFill>
                <a:srgbClr val="FF0000"/>
              </a:solidFill>
              <a:latin typeface="Times New Roman" panose="02020603050405020304" pitchFamily="18" charset="0"/>
              <a:cs typeface="Times New Roman" panose="02020603050405020304" pitchFamily="18" charset="0"/>
            </a:endParaRPr>
          </a:p>
          <a:p>
            <a:r>
              <a:rPr lang="ru-RU" sz="900" dirty="0">
                <a:solidFill>
                  <a:srgbClr val="FF0000"/>
                </a:solidFill>
                <a:latin typeface="Times New Roman" panose="02020603050405020304" pitchFamily="18" charset="0"/>
                <a:cs typeface="Times New Roman" panose="02020603050405020304" pitchFamily="18" charset="0"/>
              </a:rPr>
              <a:t>Пр. </a:t>
            </a:r>
            <a:r>
              <a:rPr lang="ru-RU" sz="900" dirty="0" err="1">
                <a:solidFill>
                  <a:srgbClr val="FF0000"/>
                </a:solidFill>
                <a:latin typeface="Times New Roman" panose="02020603050405020304" pitchFamily="18" charset="0"/>
                <a:cs typeface="Times New Roman" panose="02020603050405020304" pitchFamily="18" charset="0"/>
              </a:rPr>
              <a:t>мощ</a:t>
            </a:r>
            <a:r>
              <a:rPr lang="ru-RU" sz="900" dirty="0">
                <a:solidFill>
                  <a:srgbClr val="FF0000"/>
                </a:solidFill>
                <a:latin typeface="Times New Roman" panose="02020603050405020304" pitchFamily="18" charset="0"/>
                <a:cs typeface="Times New Roman" panose="02020603050405020304" pitchFamily="18" charset="0"/>
              </a:rPr>
              <a:t>.: 120</a:t>
            </a:r>
            <a:r>
              <a:rPr lang="en-US" sz="900" dirty="0">
                <a:solidFill>
                  <a:srgbClr val="FF0000"/>
                </a:solidFill>
                <a:latin typeface="Times New Roman" panose="02020603050405020304" pitchFamily="18" charset="0"/>
                <a:cs typeface="Times New Roman" panose="02020603050405020304" pitchFamily="18" charset="0"/>
              </a:rPr>
              <a:t>Kw, 380V, 50Hz</a:t>
            </a:r>
            <a:endParaRPr lang="ru-RU" sz="900" dirty="0">
              <a:solidFill>
                <a:srgbClr val="FF0000"/>
              </a:solidFill>
              <a:latin typeface="Times New Roman" panose="02020603050405020304" pitchFamily="18" charset="0"/>
              <a:cs typeface="Times New Roman" panose="02020603050405020304" pitchFamily="18" charset="0"/>
            </a:endParaRPr>
          </a:p>
        </p:txBody>
      </p:sp>
      <p:sp>
        <p:nvSpPr>
          <p:cNvPr id="10" name="TextBox 9"/>
          <p:cNvSpPr txBox="1"/>
          <p:nvPr/>
        </p:nvSpPr>
        <p:spPr>
          <a:xfrm rot="10800000" flipV="1">
            <a:off x="3505200" y="1463501"/>
            <a:ext cx="1583120" cy="507831"/>
          </a:xfrm>
          <a:prstGeom prst="rect">
            <a:avLst/>
          </a:prstGeom>
          <a:noFill/>
          <a:ln>
            <a:solidFill>
              <a:schemeClr val="tx1">
                <a:lumMod val="95000"/>
                <a:lumOff val="5000"/>
              </a:schemeClr>
            </a:solidFill>
          </a:ln>
        </p:spPr>
        <p:txBody>
          <a:bodyPr wrap="square" rtlCol="0">
            <a:spAutoFit/>
          </a:bodyPr>
          <a:lstStyle/>
          <a:p>
            <a:r>
              <a:rPr lang="en-US" sz="900" dirty="0">
                <a:solidFill>
                  <a:srgbClr val="FF0000"/>
                </a:solidFill>
                <a:latin typeface="Times New Roman" panose="02020603050405020304" pitchFamily="18" charset="0"/>
                <a:cs typeface="Times New Roman" panose="02020603050405020304" pitchFamily="18" charset="0"/>
              </a:rPr>
              <a:t>PCV  </a:t>
            </a:r>
            <a:r>
              <a:rPr lang="ru-RU" sz="900" dirty="0">
                <a:solidFill>
                  <a:srgbClr val="FF0000"/>
                </a:solidFill>
                <a:latin typeface="Times New Roman" panose="02020603050405020304" pitchFamily="18" charset="0"/>
                <a:cs typeface="Times New Roman" panose="02020603050405020304" pitchFamily="18" charset="0"/>
              </a:rPr>
              <a:t>Устав</a:t>
            </a:r>
            <a:r>
              <a:rPr lang="en-US" sz="900" dirty="0">
                <a:solidFill>
                  <a:srgbClr val="FF0000"/>
                </a:solidFill>
                <a:latin typeface="Times New Roman" panose="02020603050405020304" pitchFamily="18" charset="0"/>
                <a:cs typeface="Times New Roman" panose="02020603050405020304" pitchFamily="18" charset="0"/>
              </a:rPr>
              <a:t>.</a:t>
            </a:r>
            <a:r>
              <a:rPr lang="ru-RU" sz="900" dirty="0">
                <a:solidFill>
                  <a:srgbClr val="FF0000"/>
                </a:solidFill>
                <a:latin typeface="Times New Roman" panose="02020603050405020304" pitchFamily="18" charset="0"/>
                <a:cs typeface="Times New Roman" panose="02020603050405020304" pitchFamily="18" charset="0"/>
              </a:rPr>
              <a:t> рег. : 2,7МРа</a:t>
            </a:r>
          </a:p>
          <a:p>
            <a:r>
              <a:rPr lang="ru-RU" sz="900" dirty="0">
                <a:solidFill>
                  <a:srgbClr val="FF0000"/>
                </a:solidFill>
                <a:latin typeface="Times New Roman" panose="02020603050405020304" pitchFamily="18" charset="0"/>
                <a:cs typeface="Times New Roman" panose="02020603050405020304" pitchFamily="18" charset="0"/>
              </a:rPr>
              <a:t>                  </a:t>
            </a:r>
            <a:r>
              <a:rPr lang="en-US" sz="900" dirty="0">
                <a:solidFill>
                  <a:srgbClr val="FF0000"/>
                </a:solidFill>
                <a:latin typeface="Times New Roman" panose="02020603050405020304" pitchFamily="18" charset="0"/>
                <a:cs typeface="Times New Roman" panose="02020603050405020304" pitchFamily="18" charset="0"/>
              </a:rPr>
              <a:t>SSV</a:t>
            </a:r>
          </a:p>
          <a:p>
            <a:r>
              <a:rPr lang="ru-RU" sz="900" dirty="0">
                <a:solidFill>
                  <a:srgbClr val="FF0000"/>
                </a:solidFill>
                <a:latin typeface="Times New Roman" panose="02020603050405020304" pitchFamily="18" charset="0"/>
                <a:cs typeface="Times New Roman" panose="02020603050405020304" pitchFamily="18" charset="0"/>
              </a:rPr>
              <a:t>Устав</a:t>
            </a:r>
            <a:r>
              <a:rPr lang="en-US" sz="900" dirty="0">
                <a:solidFill>
                  <a:srgbClr val="FF0000"/>
                </a:solidFill>
                <a:latin typeface="Times New Roman" panose="02020603050405020304" pitchFamily="18" charset="0"/>
                <a:cs typeface="Times New Roman" panose="02020603050405020304" pitchFamily="18" charset="0"/>
              </a:rPr>
              <a:t>. </a:t>
            </a:r>
            <a:r>
              <a:rPr lang="ru-RU" sz="900" dirty="0">
                <a:solidFill>
                  <a:srgbClr val="FF0000"/>
                </a:solidFill>
                <a:latin typeface="Times New Roman" panose="02020603050405020304" pitchFamily="18" charset="0"/>
                <a:cs typeface="Times New Roman" panose="02020603050405020304" pitchFamily="18" charset="0"/>
              </a:rPr>
              <a:t>на закр. : 3,27МРа</a:t>
            </a:r>
          </a:p>
        </p:txBody>
      </p:sp>
      <p:cxnSp>
        <p:nvCxnSpPr>
          <p:cNvPr id="13" name="Прямая со стрелкой 12"/>
          <p:cNvCxnSpPr>
            <a:cxnSpLocks/>
          </p:cNvCxnSpPr>
          <p:nvPr/>
        </p:nvCxnSpPr>
        <p:spPr>
          <a:xfrm>
            <a:off x="5181600" y="1600200"/>
            <a:ext cx="990600" cy="78483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a:off x="2438400" y="2921168"/>
            <a:ext cx="40195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a:off x="7092280" y="2819400"/>
            <a:ext cx="40195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flipH="1">
            <a:off x="7010400" y="3814192"/>
            <a:ext cx="40195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flipH="1">
            <a:off x="2386444" y="3810000"/>
            <a:ext cx="40195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1483613" y="5517232"/>
            <a:ext cx="5409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6172200" y="5105400"/>
            <a:ext cx="5409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8" name="Рисунок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0352" y="6093296"/>
            <a:ext cx="1368152" cy="689992"/>
          </a:xfrm>
          <a:prstGeom prst="rect">
            <a:avLst/>
          </a:prstGeom>
        </p:spPr>
      </p:pic>
      <p:sp>
        <p:nvSpPr>
          <p:cNvPr id="3" name="TextBox 2">
            <a:extLst>
              <a:ext uri="{FF2B5EF4-FFF2-40B4-BE49-F238E27FC236}">
                <a16:creationId xmlns:a16="http://schemas.microsoft.com/office/drawing/2014/main" xmlns="" id="{363ECA9A-6B2F-612A-7F21-8F2EC20A8E84}"/>
              </a:ext>
            </a:extLst>
          </p:cNvPr>
          <p:cNvSpPr txBox="1"/>
          <p:nvPr/>
        </p:nvSpPr>
        <p:spPr>
          <a:xfrm>
            <a:off x="609600" y="609602"/>
            <a:ext cx="8138864" cy="477054"/>
          </a:xfrm>
          <a:prstGeom prst="rect">
            <a:avLst/>
          </a:prstGeom>
          <a:noFill/>
        </p:spPr>
        <p:txBody>
          <a:bodyPr wrap="square">
            <a:spAutoFit/>
          </a:bodyPr>
          <a:lstStyle/>
          <a:p>
            <a:pPr algn="ctr"/>
            <a:r>
              <a:rPr lang="ru-RU" sz="2500" b="1" dirty="0">
                <a:solidFill>
                  <a:schemeClr val="tx2"/>
                </a:solidFill>
                <a:latin typeface="Times New Roman" panose="02020603050405020304" pitchFamily="18" charset="0"/>
                <a:ea typeface="+mj-ea"/>
                <a:cs typeface="Times New Roman" panose="02020603050405020304" pitchFamily="18" charset="0"/>
              </a:rPr>
              <a:t>Схема блока подготовки топливного газа ГПА </a:t>
            </a:r>
            <a:r>
              <a:rPr lang="en-US" sz="2500" b="1" dirty="0">
                <a:solidFill>
                  <a:schemeClr val="tx2"/>
                </a:solidFill>
                <a:latin typeface="Times New Roman" panose="02020603050405020304" pitchFamily="18" charset="0"/>
                <a:ea typeface="+mj-ea"/>
                <a:cs typeface="Times New Roman" panose="02020603050405020304" pitchFamily="18" charset="0"/>
              </a:rPr>
              <a:t>Solar</a:t>
            </a:r>
            <a:endParaRPr lang="ru-RU" sz="2500" b="1" dirty="0">
              <a:solidFill>
                <a:schemeClr val="tx2"/>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13957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192" y="651173"/>
            <a:ext cx="8579296" cy="4095529"/>
          </a:xfrm>
          <a:prstGeom prst="rect">
            <a:avLst/>
          </a:prstGeom>
        </p:spPr>
      </p:pic>
      <p:sp>
        <p:nvSpPr>
          <p:cNvPr id="4" name="TextBox 3"/>
          <p:cNvSpPr txBox="1"/>
          <p:nvPr/>
        </p:nvSpPr>
        <p:spPr>
          <a:xfrm>
            <a:off x="182192" y="4876800"/>
            <a:ext cx="8926312" cy="1692771"/>
          </a:xfrm>
          <a:prstGeom prst="rect">
            <a:avLst/>
          </a:prstGeom>
          <a:noFill/>
        </p:spPr>
        <p:txBody>
          <a:bodyPr wrap="square" rtlCol="0">
            <a:spAutoFit/>
          </a:bodyPr>
          <a:lstStyle/>
          <a:p>
            <a:r>
              <a:rPr lang="en-US" sz="1400" b="1" u="sng" dirty="0">
                <a:solidFill>
                  <a:srgbClr val="FF0000"/>
                </a:solidFill>
              </a:rPr>
              <a:t>CYC</a:t>
            </a:r>
          </a:p>
          <a:p>
            <a:r>
              <a:rPr lang="ru-RU" sz="1300" dirty="0">
                <a:latin typeface="Times New Roman" panose="02020603050405020304" pitchFamily="18" charset="0"/>
                <a:cs typeface="Times New Roman" panose="02020603050405020304" pitchFamily="18" charset="0"/>
              </a:rPr>
              <a:t>Когда в циклонном сепараторе уровень жидкости достигнет  значении </a:t>
            </a:r>
            <a:r>
              <a:rPr lang="en-US" sz="1300" b="1" dirty="0">
                <a:latin typeface="Times New Roman" panose="02020603050405020304" pitchFamily="18" charset="0"/>
                <a:cs typeface="Times New Roman" panose="02020603050405020304" pitchFamily="18" charset="0"/>
              </a:rPr>
              <a:t>LSH101</a:t>
            </a:r>
            <a:r>
              <a:rPr lang="en-US" sz="1300" dirty="0">
                <a:latin typeface="Times New Roman" panose="02020603050405020304" pitchFamily="18" charset="0"/>
                <a:cs typeface="Times New Roman" panose="02020603050405020304" pitchFamily="18" charset="0"/>
              </a:rPr>
              <a:t>(200mm) </a:t>
            </a:r>
            <a:r>
              <a:rPr lang="ru-RU" sz="1300" dirty="0">
                <a:latin typeface="Times New Roman" panose="02020603050405020304" pitchFamily="18" charset="0"/>
                <a:cs typeface="Times New Roman" panose="02020603050405020304" pitchFamily="18" charset="0"/>
              </a:rPr>
              <a:t>или </a:t>
            </a:r>
            <a:r>
              <a:rPr lang="en-US" sz="1300" b="1" dirty="0">
                <a:latin typeface="Times New Roman" panose="02020603050405020304" pitchFamily="18" charset="0"/>
                <a:cs typeface="Times New Roman" panose="02020603050405020304" pitchFamily="18" charset="0"/>
              </a:rPr>
              <a:t>LSHH101</a:t>
            </a:r>
            <a:r>
              <a:rPr lang="en-US" sz="1300" dirty="0">
                <a:latin typeface="Times New Roman" panose="02020603050405020304" pitchFamily="18" charset="0"/>
                <a:cs typeface="Times New Roman" panose="02020603050405020304" pitchFamily="18" charset="0"/>
              </a:rPr>
              <a:t>(300mm)</a:t>
            </a:r>
            <a:r>
              <a:rPr lang="ru-RU" sz="13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 </a:t>
            </a:r>
          </a:p>
          <a:p>
            <a:r>
              <a:rPr lang="ru-RU" sz="1300" dirty="0">
                <a:latin typeface="Times New Roman" panose="02020603050405020304" pitchFamily="18" charset="0"/>
                <a:cs typeface="Times New Roman" panose="02020603050405020304" pitchFamily="18" charset="0"/>
              </a:rPr>
              <a:t>автоматический открывается дренажный</a:t>
            </a:r>
            <a:r>
              <a:rPr lang="en-US" sz="1300" dirty="0">
                <a:latin typeface="Times New Roman" panose="02020603050405020304" pitchFamily="18" charset="0"/>
                <a:cs typeface="Times New Roman" panose="02020603050405020304" pitchFamily="18" charset="0"/>
              </a:rPr>
              <a:t> </a:t>
            </a:r>
            <a:r>
              <a:rPr lang="ru-RU" sz="1300" dirty="0">
                <a:latin typeface="Times New Roman" panose="02020603050405020304" pitchFamily="18" charset="0"/>
                <a:cs typeface="Times New Roman" panose="02020603050405020304" pitchFamily="18" charset="0"/>
              </a:rPr>
              <a:t>клапан   </a:t>
            </a:r>
            <a:r>
              <a:rPr lang="en-US" sz="1300" b="1" dirty="0">
                <a:latin typeface="Times New Roman" panose="02020603050405020304" pitchFamily="18" charset="0"/>
                <a:cs typeface="Times New Roman" panose="02020603050405020304" pitchFamily="18" charset="0"/>
              </a:rPr>
              <a:t>GHV103 </a:t>
            </a:r>
            <a:r>
              <a:rPr lang="ru-RU" sz="1300" dirty="0">
                <a:latin typeface="Times New Roman" panose="02020603050405020304" pitchFamily="18" charset="0"/>
                <a:cs typeface="Times New Roman" panose="02020603050405020304" pitchFamily="18" charset="0"/>
              </a:rPr>
              <a:t>и на нижнем значение  </a:t>
            </a:r>
            <a:r>
              <a:rPr lang="en-US" sz="1300" b="1" dirty="0">
                <a:latin typeface="Times New Roman" panose="02020603050405020304" pitchFamily="18" charset="0"/>
                <a:cs typeface="Times New Roman" panose="02020603050405020304" pitchFamily="18" charset="0"/>
              </a:rPr>
              <a:t>LSL101</a:t>
            </a:r>
            <a:r>
              <a:rPr lang="en-US" sz="1300" dirty="0">
                <a:latin typeface="Times New Roman" panose="02020603050405020304" pitchFamily="18" charset="0"/>
                <a:cs typeface="Times New Roman" panose="02020603050405020304" pitchFamily="18" charset="0"/>
              </a:rPr>
              <a:t>(80mm)  </a:t>
            </a:r>
            <a:r>
              <a:rPr lang="ru-RU" sz="1300" dirty="0">
                <a:latin typeface="Times New Roman" panose="02020603050405020304" pitchFamily="18" charset="0"/>
                <a:cs typeface="Times New Roman" panose="02020603050405020304" pitchFamily="18" charset="0"/>
              </a:rPr>
              <a:t>закрывается.</a:t>
            </a:r>
            <a:r>
              <a:rPr lang="en-US" sz="1300" dirty="0">
                <a:latin typeface="Times New Roman" panose="02020603050405020304" pitchFamily="18" charset="0"/>
                <a:cs typeface="Times New Roman" panose="02020603050405020304" pitchFamily="18" charset="0"/>
              </a:rPr>
              <a:t> </a:t>
            </a:r>
            <a:endParaRPr lang="ru-RU" sz="1300" dirty="0">
              <a:latin typeface="Times New Roman" panose="02020603050405020304" pitchFamily="18" charset="0"/>
              <a:cs typeface="Times New Roman" panose="02020603050405020304" pitchFamily="18" charset="0"/>
            </a:endParaRPr>
          </a:p>
          <a:p>
            <a:r>
              <a:rPr lang="en-US" sz="1400" b="1" u="sng" dirty="0">
                <a:solidFill>
                  <a:srgbClr val="FF0000"/>
                </a:solidFill>
              </a:rPr>
              <a:t>FSP</a:t>
            </a:r>
          </a:p>
          <a:p>
            <a:r>
              <a:rPr lang="ru-RU" sz="1300" dirty="0">
                <a:latin typeface="Times New Roman" panose="02020603050405020304" pitchFamily="18" charset="0"/>
                <a:cs typeface="Times New Roman" panose="02020603050405020304" pitchFamily="18" charset="0"/>
              </a:rPr>
              <a:t>Когда в фильтр сепараторе уровень жидкости достигнет значении </a:t>
            </a:r>
            <a:r>
              <a:rPr lang="en-US" sz="1300" b="1" dirty="0">
                <a:latin typeface="Times New Roman" panose="02020603050405020304" pitchFamily="18" charset="0"/>
                <a:cs typeface="Times New Roman" panose="02020603050405020304" pitchFamily="18" charset="0"/>
              </a:rPr>
              <a:t>LSH10</a:t>
            </a:r>
            <a:r>
              <a:rPr lang="ru-RU" sz="1300" b="1" dirty="0">
                <a:latin typeface="Times New Roman" panose="02020603050405020304" pitchFamily="18" charset="0"/>
                <a:cs typeface="Times New Roman" panose="02020603050405020304" pitchFamily="18" charset="0"/>
              </a:rPr>
              <a:t>2</a:t>
            </a:r>
            <a:r>
              <a:rPr lang="en-US" sz="1300" b="1" dirty="0">
                <a:latin typeface="Times New Roman" panose="02020603050405020304" pitchFamily="18" charset="0"/>
                <a:cs typeface="Times New Roman" panose="02020603050405020304" pitchFamily="18" charset="0"/>
              </a:rPr>
              <a:t> </a:t>
            </a:r>
            <a:r>
              <a:rPr lang="ru-RU" sz="1300" b="1" dirty="0">
                <a:latin typeface="Times New Roman" panose="02020603050405020304" pitchFamily="18" charset="0"/>
                <a:cs typeface="Times New Roman" panose="02020603050405020304" pitchFamily="18" charset="0"/>
              </a:rPr>
              <a:t>,</a:t>
            </a:r>
            <a:r>
              <a:rPr lang="en-US" sz="1300" b="1" dirty="0">
                <a:latin typeface="Times New Roman" panose="02020603050405020304" pitchFamily="18" charset="0"/>
                <a:cs typeface="Times New Roman" panose="02020603050405020304" pitchFamily="18" charset="0"/>
              </a:rPr>
              <a:t> LSH103</a:t>
            </a:r>
            <a:r>
              <a:rPr lang="en-US" sz="1300" dirty="0">
                <a:latin typeface="Times New Roman" panose="02020603050405020304" pitchFamily="18" charset="0"/>
                <a:cs typeface="Times New Roman" panose="02020603050405020304" pitchFamily="18" charset="0"/>
              </a:rPr>
              <a:t>(200mm) </a:t>
            </a:r>
            <a:r>
              <a:rPr lang="ru-RU" sz="1300" dirty="0">
                <a:latin typeface="Times New Roman" panose="02020603050405020304" pitchFamily="18" charset="0"/>
                <a:cs typeface="Times New Roman" panose="02020603050405020304" pitchFamily="18" charset="0"/>
              </a:rPr>
              <a:t>или </a:t>
            </a:r>
            <a:r>
              <a:rPr lang="en-US" sz="1300" b="1" dirty="0">
                <a:latin typeface="Times New Roman" panose="02020603050405020304" pitchFamily="18" charset="0"/>
                <a:cs typeface="Times New Roman" panose="02020603050405020304" pitchFamily="18" charset="0"/>
              </a:rPr>
              <a:t>LSHH102 ,</a:t>
            </a:r>
            <a:r>
              <a:rPr lang="ru-RU" sz="1300" b="1" dirty="0">
                <a:latin typeface="Times New Roman" panose="02020603050405020304" pitchFamily="18" charset="0"/>
                <a:cs typeface="Times New Roman" panose="02020603050405020304" pitchFamily="18" charset="0"/>
              </a:rPr>
              <a:t> </a:t>
            </a:r>
            <a:r>
              <a:rPr lang="en-US" sz="1300" b="1" dirty="0">
                <a:latin typeface="Times New Roman" panose="02020603050405020304" pitchFamily="18" charset="0"/>
                <a:cs typeface="Times New Roman" panose="02020603050405020304" pitchFamily="18" charset="0"/>
              </a:rPr>
              <a:t>LSHH103</a:t>
            </a:r>
            <a:r>
              <a:rPr lang="en-US" sz="1300" dirty="0">
                <a:latin typeface="Times New Roman" panose="02020603050405020304" pitchFamily="18" charset="0"/>
                <a:cs typeface="Times New Roman" panose="02020603050405020304" pitchFamily="18" charset="0"/>
              </a:rPr>
              <a:t>(300mm), </a:t>
            </a:r>
            <a:r>
              <a:rPr lang="ru-RU" sz="1300" dirty="0">
                <a:latin typeface="Times New Roman" panose="02020603050405020304" pitchFamily="18" charset="0"/>
                <a:cs typeface="Times New Roman" panose="02020603050405020304" pitchFamily="18" charset="0"/>
              </a:rPr>
              <a:t>автоматический открывается дренажные</a:t>
            </a:r>
            <a:r>
              <a:rPr lang="en-US" sz="1300" dirty="0">
                <a:latin typeface="Times New Roman" panose="02020603050405020304" pitchFamily="18" charset="0"/>
                <a:cs typeface="Times New Roman" panose="02020603050405020304" pitchFamily="18" charset="0"/>
              </a:rPr>
              <a:t> </a:t>
            </a:r>
            <a:r>
              <a:rPr lang="ru-RU" sz="1300" dirty="0">
                <a:latin typeface="Times New Roman" panose="02020603050405020304" pitchFamily="18" charset="0"/>
                <a:cs typeface="Times New Roman" panose="02020603050405020304" pitchFamily="18" charset="0"/>
              </a:rPr>
              <a:t>клапаны  </a:t>
            </a:r>
            <a:r>
              <a:rPr lang="en-US" sz="1300" b="1" dirty="0">
                <a:latin typeface="Times New Roman" panose="02020603050405020304" pitchFamily="18" charset="0"/>
                <a:cs typeface="Times New Roman" panose="02020603050405020304" pitchFamily="18" charset="0"/>
              </a:rPr>
              <a:t>GHV10</a:t>
            </a:r>
            <a:r>
              <a:rPr lang="ru-RU" sz="1300" b="1" dirty="0">
                <a:latin typeface="Times New Roman" panose="02020603050405020304" pitchFamily="18" charset="0"/>
                <a:cs typeface="Times New Roman" panose="02020603050405020304" pitchFamily="18" charset="0"/>
              </a:rPr>
              <a:t>4 , </a:t>
            </a:r>
            <a:r>
              <a:rPr lang="en-US" sz="1300" b="1" dirty="0">
                <a:latin typeface="Times New Roman" panose="02020603050405020304" pitchFamily="18" charset="0"/>
                <a:cs typeface="Times New Roman" panose="02020603050405020304" pitchFamily="18" charset="0"/>
              </a:rPr>
              <a:t>GHV105</a:t>
            </a:r>
            <a:r>
              <a:rPr lang="ru-RU" sz="1300" b="1" dirty="0">
                <a:latin typeface="Times New Roman" panose="02020603050405020304" pitchFamily="18" charset="0"/>
                <a:cs typeface="Times New Roman" panose="02020603050405020304" pitchFamily="18" charset="0"/>
              </a:rPr>
              <a:t> </a:t>
            </a:r>
            <a:r>
              <a:rPr lang="en-US" sz="1300" b="1" dirty="0">
                <a:latin typeface="Times New Roman" panose="02020603050405020304" pitchFamily="18" charset="0"/>
                <a:cs typeface="Times New Roman" panose="02020603050405020304" pitchFamily="18" charset="0"/>
              </a:rPr>
              <a:t> </a:t>
            </a:r>
            <a:r>
              <a:rPr lang="ru-RU" sz="1300" dirty="0">
                <a:latin typeface="Times New Roman" panose="02020603050405020304" pitchFamily="18" charset="0"/>
                <a:cs typeface="Times New Roman" panose="02020603050405020304" pitchFamily="18" charset="0"/>
              </a:rPr>
              <a:t>и на нижнем значение  </a:t>
            </a:r>
            <a:r>
              <a:rPr lang="en-US" sz="1300" b="1" dirty="0">
                <a:latin typeface="Times New Roman" panose="02020603050405020304" pitchFamily="18" charset="0"/>
                <a:cs typeface="Times New Roman" panose="02020603050405020304" pitchFamily="18" charset="0"/>
              </a:rPr>
              <a:t>LSL102 , LSL103</a:t>
            </a:r>
            <a:r>
              <a:rPr lang="en-US" sz="1300" dirty="0">
                <a:latin typeface="Times New Roman" panose="02020603050405020304" pitchFamily="18" charset="0"/>
                <a:cs typeface="Times New Roman" panose="02020603050405020304" pitchFamily="18" charset="0"/>
              </a:rPr>
              <a:t>(80mm)  </a:t>
            </a:r>
            <a:r>
              <a:rPr lang="ru-RU" sz="1300" dirty="0">
                <a:latin typeface="Times New Roman" panose="02020603050405020304" pitchFamily="18" charset="0"/>
                <a:cs typeface="Times New Roman" panose="02020603050405020304" pitchFamily="18" charset="0"/>
              </a:rPr>
              <a:t>закрывается.</a:t>
            </a:r>
            <a:r>
              <a:rPr lang="en-US" sz="1300" dirty="0">
                <a:latin typeface="Times New Roman" panose="02020603050405020304" pitchFamily="18" charset="0"/>
                <a:cs typeface="Times New Roman" panose="02020603050405020304" pitchFamily="18" charset="0"/>
              </a:rPr>
              <a:t> </a:t>
            </a:r>
            <a:endParaRPr lang="ru-RU" sz="1300" dirty="0">
              <a:latin typeface="Times New Roman" panose="02020603050405020304" pitchFamily="18" charset="0"/>
              <a:cs typeface="Times New Roman" panose="02020603050405020304" pitchFamily="18" charset="0"/>
            </a:endParaRPr>
          </a:p>
          <a:p>
            <a:endParaRPr lang="ru-RU" sz="1100" dirty="0"/>
          </a:p>
        </p:txBody>
      </p:sp>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352" y="6123384"/>
            <a:ext cx="1368152" cy="689992"/>
          </a:xfrm>
          <a:prstGeom prst="rect">
            <a:avLst/>
          </a:prstGeom>
        </p:spPr>
      </p:pic>
    </p:spTree>
    <p:extLst>
      <p:ext uri="{BB962C8B-B14F-4D97-AF65-F5344CB8AC3E}">
        <p14:creationId xmlns:p14="http://schemas.microsoft.com/office/powerpoint/2010/main" val="75390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304800"/>
            <a:ext cx="8991600" cy="1143000"/>
          </a:xfrm>
        </p:spPr>
        <p:txBody>
          <a:bodyPr>
            <a:noAutofit/>
          </a:bodyPr>
          <a:lstStyle/>
          <a:p>
            <a:pPr algn="ctr"/>
            <a:r>
              <a:rPr lang="ru-RU" sz="3000" b="1" dirty="0">
                <a:latin typeface="Times New Roman" panose="02020603050405020304" pitchFamily="18" charset="0"/>
                <a:cs typeface="Times New Roman" panose="02020603050405020304" pitchFamily="18" charset="0"/>
              </a:rPr>
              <a:t>Шкаф управления внешней обработки топлива</a:t>
            </a:r>
          </a:p>
        </p:txBody>
      </p:sp>
      <p:sp>
        <p:nvSpPr>
          <p:cNvPr id="4" name="Объект 3"/>
          <p:cNvSpPr>
            <a:spLocks noGrp="1"/>
          </p:cNvSpPr>
          <p:nvPr>
            <p:ph sz="half" idx="2"/>
          </p:nvPr>
        </p:nvSpPr>
        <p:spPr>
          <a:xfrm>
            <a:off x="4443272" y="1613982"/>
            <a:ext cx="4624528" cy="5091617"/>
          </a:xfrm>
        </p:spPr>
        <p:txBody>
          <a:bodyPr>
            <a:noAutofit/>
          </a:bodyPr>
          <a:lstStyle/>
          <a:p>
            <a:r>
              <a:rPr lang="en-US" sz="1400" dirty="0">
                <a:latin typeface="Times New Roman" panose="02020603050405020304" pitchFamily="18" charset="0"/>
                <a:cs typeface="Times New Roman" panose="02020603050405020304" pitchFamily="18" charset="0"/>
              </a:rPr>
              <a:t>1 </a:t>
            </a: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индикатор </a:t>
            </a:r>
            <a:r>
              <a:rPr lang="ru-RU" sz="1400" dirty="0" err="1">
                <a:latin typeface="Times New Roman" panose="02020603050405020304" pitchFamily="18" charset="0"/>
                <a:cs typeface="Times New Roman" panose="02020603050405020304" pitchFamily="18" charset="0"/>
              </a:rPr>
              <a:t>откр</a:t>
            </a:r>
            <a:r>
              <a:rPr lang="ru-RU"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ESD </a:t>
            </a:r>
            <a:r>
              <a:rPr lang="ru-RU" sz="1400" dirty="0">
                <a:latin typeface="Times New Roman" panose="02020603050405020304" pitchFamily="18" charset="0"/>
                <a:cs typeface="Times New Roman" panose="02020603050405020304" pitchFamily="18" charset="0"/>
              </a:rPr>
              <a:t>входного клапана</a:t>
            </a:r>
          </a:p>
          <a:p>
            <a:r>
              <a:rPr lang="ru-RU" sz="1400" dirty="0">
                <a:latin typeface="Times New Roman" panose="02020603050405020304" pitchFamily="18" charset="0"/>
                <a:cs typeface="Times New Roman" panose="02020603050405020304" pitchFamily="18" charset="0"/>
              </a:rPr>
              <a:t>2 - индикатор </a:t>
            </a:r>
            <a:r>
              <a:rPr lang="ru-RU" sz="1400" dirty="0" err="1">
                <a:latin typeface="Times New Roman" panose="02020603050405020304" pitchFamily="18" charset="0"/>
                <a:cs typeface="Times New Roman" panose="02020603050405020304" pitchFamily="18" charset="0"/>
              </a:rPr>
              <a:t>закр</a:t>
            </a:r>
            <a:r>
              <a:rPr lang="ru-RU"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ESD </a:t>
            </a:r>
            <a:r>
              <a:rPr lang="ru-RU" sz="1400" dirty="0">
                <a:latin typeface="Times New Roman" panose="02020603050405020304" pitchFamily="18" charset="0"/>
                <a:cs typeface="Times New Roman" panose="02020603050405020304" pitchFamily="18" charset="0"/>
              </a:rPr>
              <a:t>входного клапана</a:t>
            </a:r>
          </a:p>
          <a:p>
            <a:r>
              <a:rPr lang="ru-RU" sz="1400" dirty="0">
                <a:latin typeface="Times New Roman" panose="02020603050405020304" pitchFamily="18" charset="0"/>
                <a:cs typeface="Times New Roman" panose="02020603050405020304" pitchFamily="18" charset="0"/>
              </a:rPr>
              <a:t>3 - индикатор </a:t>
            </a:r>
            <a:r>
              <a:rPr lang="ru-RU" sz="1400" dirty="0" err="1">
                <a:latin typeface="Times New Roman" panose="02020603050405020304" pitchFamily="18" charset="0"/>
                <a:cs typeface="Times New Roman" panose="02020603050405020304" pitchFamily="18" charset="0"/>
              </a:rPr>
              <a:t>откр</a:t>
            </a:r>
            <a:r>
              <a:rPr lang="ru-RU" sz="1400" dirty="0">
                <a:latin typeface="Times New Roman" panose="02020603050405020304" pitchFamily="18" charset="0"/>
                <a:cs typeface="Times New Roman" panose="02020603050405020304" pitchFamily="18" charset="0"/>
              </a:rPr>
              <a:t>. свечного клапана</a:t>
            </a:r>
          </a:p>
          <a:p>
            <a:r>
              <a:rPr lang="ru-RU" sz="1400" dirty="0">
                <a:latin typeface="Times New Roman" panose="02020603050405020304" pitchFamily="18" charset="0"/>
                <a:cs typeface="Times New Roman" panose="02020603050405020304" pitchFamily="18" charset="0"/>
              </a:rPr>
              <a:t>4 - индикатор </a:t>
            </a:r>
            <a:r>
              <a:rPr lang="ru-RU" sz="1400" dirty="0" err="1">
                <a:latin typeface="Times New Roman" panose="02020603050405020304" pitchFamily="18" charset="0"/>
                <a:cs typeface="Times New Roman" panose="02020603050405020304" pitchFamily="18" charset="0"/>
              </a:rPr>
              <a:t>закр</a:t>
            </a:r>
            <a:r>
              <a:rPr lang="ru-RU" sz="1400" dirty="0">
                <a:latin typeface="Times New Roman" panose="02020603050405020304" pitchFamily="18" charset="0"/>
                <a:cs typeface="Times New Roman" panose="02020603050405020304" pitchFamily="18" charset="0"/>
              </a:rPr>
              <a:t>. свечного клапана</a:t>
            </a:r>
          </a:p>
          <a:p>
            <a:r>
              <a:rPr lang="ru-RU" sz="1400" dirty="0">
                <a:latin typeface="Times New Roman" panose="02020603050405020304" pitchFamily="18" charset="0"/>
                <a:cs typeface="Times New Roman" panose="02020603050405020304" pitchFamily="18" charset="0"/>
              </a:rPr>
              <a:t>5 - индикатор дистанционного </a:t>
            </a:r>
            <a:r>
              <a:rPr lang="ru-RU" sz="1400" dirty="0" err="1">
                <a:latin typeface="Times New Roman" panose="02020603050405020304" pitchFamily="18" charset="0"/>
                <a:cs typeface="Times New Roman" panose="02020603050405020304" pitchFamily="18" charset="0"/>
              </a:rPr>
              <a:t>закр</a:t>
            </a:r>
            <a:r>
              <a:rPr lang="ru-RU"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ESD </a:t>
            </a:r>
            <a:r>
              <a:rPr lang="ru-RU" sz="1400" dirty="0" err="1">
                <a:latin typeface="Times New Roman" panose="02020603050405020304" pitchFamily="18" charset="0"/>
                <a:cs typeface="Times New Roman" panose="02020603050405020304" pitchFamily="18" charset="0"/>
              </a:rPr>
              <a:t>вх</a:t>
            </a:r>
            <a:r>
              <a:rPr lang="ru-RU" sz="1400" dirty="0">
                <a:latin typeface="Times New Roman" panose="02020603050405020304" pitchFamily="18" charset="0"/>
                <a:cs typeface="Times New Roman" panose="02020603050405020304" pitchFamily="18" charset="0"/>
              </a:rPr>
              <a:t>. клапана</a:t>
            </a:r>
          </a:p>
          <a:p>
            <a:r>
              <a:rPr lang="ru-RU" sz="1400" dirty="0">
                <a:latin typeface="Times New Roman" panose="02020603050405020304" pitchFamily="18" charset="0"/>
                <a:cs typeface="Times New Roman" panose="02020603050405020304" pitchFamily="18" charset="0"/>
              </a:rPr>
              <a:t>6 - индикатор местного </a:t>
            </a:r>
            <a:r>
              <a:rPr lang="ru-RU" sz="1400" dirty="0" err="1">
                <a:latin typeface="Times New Roman" panose="02020603050405020304" pitchFamily="18" charset="0"/>
                <a:cs typeface="Times New Roman" panose="02020603050405020304" pitchFamily="18" charset="0"/>
              </a:rPr>
              <a:t>закр</a:t>
            </a:r>
            <a:r>
              <a:rPr lang="ru-RU"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ESD </a:t>
            </a:r>
            <a:r>
              <a:rPr lang="ru-RU" sz="1400" dirty="0" err="1">
                <a:latin typeface="Times New Roman" panose="02020603050405020304" pitchFamily="18" charset="0"/>
                <a:cs typeface="Times New Roman" panose="02020603050405020304" pitchFamily="18" charset="0"/>
              </a:rPr>
              <a:t>вх</a:t>
            </a:r>
            <a:r>
              <a:rPr lang="ru-RU" sz="1400" dirty="0">
                <a:latin typeface="Times New Roman" panose="02020603050405020304" pitchFamily="18" charset="0"/>
                <a:cs typeface="Times New Roman" panose="02020603050405020304" pitchFamily="18" charset="0"/>
              </a:rPr>
              <a:t>. Клапана</a:t>
            </a:r>
          </a:p>
          <a:p>
            <a:r>
              <a:rPr lang="ru-RU" sz="1400" dirty="0">
                <a:latin typeface="Times New Roman" panose="02020603050405020304" pitchFamily="18" charset="0"/>
                <a:cs typeface="Times New Roman" panose="02020603050405020304" pitchFamily="18" charset="0"/>
              </a:rPr>
              <a:t>7 - индикатор аварийная сигнализация</a:t>
            </a:r>
          </a:p>
          <a:p>
            <a:r>
              <a:rPr lang="ru-RU" sz="1400" dirty="0">
                <a:latin typeface="Times New Roman" panose="02020603050405020304" pitchFamily="18" charset="0"/>
                <a:cs typeface="Times New Roman" panose="02020603050405020304" pitchFamily="18" charset="0"/>
              </a:rPr>
              <a:t>8 – звуковой </a:t>
            </a:r>
            <a:r>
              <a:rPr lang="ru-RU" sz="1400" dirty="0" err="1">
                <a:latin typeface="Times New Roman" panose="02020603050405020304" pitchFamily="18" charset="0"/>
                <a:cs typeface="Times New Roman" panose="02020603050405020304" pitchFamily="18" charset="0"/>
              </a:rPr>
              <a:t>оповещатель</a:t>
            </a:r>
            <a:r>
              <a:rPr lang="ru-RU" sz="1400" dirty="0">
                <a:latin typeface="Times New Roman" panose="02020603050405020304" pitchFamily="18" charset="0"/>
                <a:cs typeface="Times New Roman" panose="02020603050405020304" pitchFamily="18" charset="0"/>
              </a:rPr>
              <a:t> </a:t>
            </a:r>
          </a:p>
          <a:p>
            <a:r>
              <a:rPr lang="ru-RU" sz="1400" dirty="0">
                <a:latin typeface="Times New Roman" panose="02020603050405020304" pitchFamily="18" charset="0"/>
                <a:cs typeface="Times New Roman" panose="02020603050405020304" pitchFamily="18" charset="0"/>
              </a:rPr>
              <a:t>9 – переключатель управление свечного клапана</a:t>
            </a:r>
            <a:r>
              <a:rPr lang="en-US" sz="1400" dirty="0">
                <a:latin typeface="Times New Roman" panose="02020603050405020304" pitchFamily="18" charset="0"/>
                <a:cs typeface="Times New Roman" panose="02020603050405020304" pitchFamily="18" charset="0"/>
              </a:rPr>
              <a:t> </a:t>
            </a:r>
            <a:endParaRPr lang="ru-RU" sz="1400" dirty="0">
              <a:latin typeface="Times New Roman" panose="02020603050405020304" pitchFamily="18" charset="0"/>
              <a:cs typeface="Times New Roman" panose="02020603050405020304" pitchFamily="18" charset="0"/>
            </a:endParaRPr>
          </a:p>
          <a:p>
            <a:r>
              <a:rPr lang="ru-RU"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manual  ↔  auto )</a:t>
            </a:r>
            <a:endParaRPr lang="ru-RU"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10 – </a:t>
            </a:r>
            <a:r>
              <a:rPr lang="ru-RU" sz="1400" dirty="0">
                <a:latin typeface="Times New Roman" panose="02020603050405020304" pitchFamily="18" charset="0"/>
                <a:cs typeface="Times New Roman" panose="02020603050405020304" pitchFamily="18" charset="0"/>
              </a:rPr>
              <a:t>кнопка для  открытия </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свечного клапана</a:t>
            </a:r>
          </a:p>
          <a:p>
            <a:r>
              <a:rPr lang="ru-RU" sz="1400" dirty="0">
                <a:latin typeface="Times New Roman" panose="02020603050405020304" pitchFamily="18" charset="0"/>
                <a:cs typeface="Times New Roman" panose="02020603050405020304" pitchFamily="18" charset="0"/>
              </a:rPr>
              <a:t>11 - кнопка для  закрытия </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свечного клапана</a:t>
            </a:r>
          </a:p>
          <a:p>
            <a:r>
              <a:rPr lang="ru-RU" sz="1400" dirty="0">
                <a:latin typeface="Times New Roman" panose="02020603050405020304" pitchFamily="18" charset="0"/>
                <a:cs typeface="Times New Roman" panose="02020603050405020304" pitchFamily="18" charset="0"/>
              </a:rPr>
              <a:t>12 -  резервная кнопка </a:t>
            </a:r>
          </a:p>
          <a:p>
            <a:r>
              <a:rPr lang="ru-RU" sz="1400" dirty="0">
                <a:latin typeface="Times New Roman" panose="02020603050405020304" pitchFamily="18" charset="0"/>
                <a:cs typeface="Times New Roman" panose="02020603050405020304" pitchFamily="18" charset="0"/>
              </a:rPr>
              <a:t>13 - кнопка для  закрытия </a:t>
            </a:r>
            <a:r>
              <a:rPr lang="en-US" sz="1400" dirty="0">
                <a:latin typeface="Times New Roman" panose="02020603050405020304" pitchFamily="18" charset="0"/>
                <a:cs typeface="Times New Roman" panose="02020603050405020304" pitchFamily="18" charset="0"/>
              </a:rPr>
              <a:t>ESD </a:t>
            </a:r>
            <a:r>
              <a:rPr lang="ru-RU" sz="1400" dirty="0">
                <a:latin typeface="Times New Roman" panose="02020603050405020304" pitchFamily="18" charset="0"/>
                <a:cs typeface="Times New Roman" panose="02020603050405020304" pitchFamily="18" charset="0"/>
              </a:rPr>
              <a:t>входного клапана</a:t>
            </a:r>
          </a:p>
          <a:p>
            <a:r>
              <a:rPr lang="ru-RU" sz="1400" dirty="0">
                <a:latin typeface="Times New Roman" panose="02020603050405020304" pitchFamily="18" charset="0"/>
                <a:cs typeface="Times New Roman" panose="02020603050405020304" pitchFamily="18" charset="0"/>
              </a:rPr>
              <a:t>14 - кнопка для  открытия  </a:t>
            </a:r>
            <a:r>
              <a:rPr lang="en-US" sz="1400" dirty="0">
                <a:latin typeface="Times New Roman" panose="02020603050405020304" pitchFamily="18" charset="0"/>
                <a:cs typeface="Times New Roman" panose="02020603050405020304" pitchFamily="18" charset="0"/>
              </a:rPr>
              <a:t>ESD </a:t>
            </a:r>
            <a:r>
              <a:rPr lang="ru-RU" sz="1400" dirty="0">
                <a:latin typeface="Times New Roman" panose="02020603050405020304" pitchFamily="18" charset="0"/>
                <a:cs typeface="Times New Roman" panose="02020603050405020304" pitchFamily="18" charset="0"/>
              </a:rPr>
              <a:t>входного клапана</a:t>
            </a:r>
          </a:p>
          <a:p>
            <a:r>
              <a:rPr lang="ru-RU" sz="1400" dirty="0">
                <a:latin typeface="Times New Roman" panose="02020603050405020304" pitchFamily="18" charset="0"/>
                <a:cs typeface="Times New Roman" panose="02020603050405020304" pitchFamily="18" charset="0"/>
              </a:rPr>
              <a:t>15 – кнопка для выключения звукового оповещателя</a:t>
            </a:r>
          </a:p>
          <a:p>
            <a:r>
              <a:rPr lang="ru-RU" sz="1400" dirty="0">
                <a:latin typeface="Times New Roman" panose="02020603050405020304" pitchFamily="18" charset="0"/>
                <a:cs typeface="Times New Roman" panose="02020603050405020304" pitchFamily="18" charset="0"/>
              </a:rPr>
              <a:t>16 – Монитор для контроля  давления и температуры, а также положения клапанов и электрического нагревателя топливного газа.</a:t>
            </a:r>
          </a:p>
          <a:p>
            <a:endParaRPr lang="ru-RU" sz="1400" dirty="0">
              <a:latin typeface="Times New Roman" panose="02020603050405020304" pitchFamily="18" charset="0"/>
              <a:cs typeface="Times New Roman" panose="02020603050405020304" pitchFamily="18" charset="0"/>
            </a:endParaRPr>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81000" y="1613983"/>
            <a:ext cx="3833672" cy="4906962"/>
          </a:xfrm>
          <a:prstGeom prst="rect">
            <a:avLst/>
          </a:prstGeom>
        </p:spPr>
      </p:pic>
      <p:sp>
        <p:nvSpPr>
          <p:cNvPr id="7" name="Прямоугольник: скругленные углы 6">
            <a:extLst>
              <a:ext uri="{FF2B5EF4-FFF2-40B4-BE49-F238E27FC236}">
                <a16:creationId xmlns:a16="http://schemas.microsoft.com/office/drawing/2014/main" xmlns="" id="{7DD53779-CAB7-04F0-7C51-4BD0481F1AD2}"/>
              </a:ext>
            </a:extLst>
          </p:cNvPr>
          <p:cNvSpPr/>
          <p:nvPr/>
        </p:nvSpPr>
        <p:spPr>
          <a:xfrm>
            <a:off x="2945536" y="1149856"/>
            <a:ext cx="1474064" cy="230832"/>
          </a:xfrm>
          <a:prstGeom prst="roundRect">
            <a:avLst>
              <a:gd name="adj" fmla="val 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dirty="0">
                <a:solidFill>
                  <a:srgbClr val="FF0000"/>
                </a:solidFill>
                <a:latin typeface="Times New Roman" panose="02020603050405020304" pitchFamily="18" charset="0"/>
                <a:cs typeface="Times New Roman" panose="02020603050405020304" pitchFamily="18" charset="0"/>
              </a:rPr>
              <a:t>Амперметр</a:t>
            </a:r>
            <a:endParaRPr lang="ru-RU" sz="900" dirty="0"/>
          </a:p>
        </p:txBody>
      </p:sp>
      <p:sp>
        <p:nvSpPr>
          <p:cNvPr id="10" name="TextBox 9">
            <a:extLst>
              <a:ext uri="{FF2B5EF4-FFF2-40B4-BE49-F238E27FC236}">
                <a16:creationId xmlns:a16="http://schemas.microsoft.com/office/drawing/2014/main" xmlns="" id="{6FF89907-1151-87E5-3836-2D58498D27EA}"/>
              </a:ext>
            </a:extLst>
          </p:cNvPr>
          <p:cNvSpPr txBox="1"/>
          <p:nvPr/>
        </p:nvSpPr>
        <p:spPr>
          <a:xfrm>
            <a:off x="381000" y="1149856"/>
            <a:ext cx="1676400" cy="230832"/>
          </a:xfrm>
          <a:prstGeom prst="rect">
            <a:avLst/>
          </a:prstGeom>
          <a:noFill/>
          <a:ln>
            <a:solidFill>
              <a:schemeClr val="tx1"/>
            </a:solidFill>
          </a:ln>
        </p:spPr>
        <p:txBody>
          <a:bodyPr wrap="square">
            <a:spAutoFit/>
          </a:bodyPr>
          <a:lstStyle/>
          <a:p>
            <a:r>
              <a:rPr lang="ru-RU" sz="900" dirty="0">
                <a:solidFill>
                  <a:srgbClr val="FF0000"/>
                </a:solidFill>
                <a:latin typeface="Times New Roman" panose="02020603050405020304" pitchFamily="18" charset="0"/>
                <a:cs typeface="Times New Roman" panose="02020603050405020304" pitchFamily="18" charset="0"/>
              </a:rPr>
              <a:t>Вольтметр 24</a:t>
            </a:r>
            <a:r>
              <a:rPr lang="en-US" sz="900" dirty="0">
                <a:solidFill>
                  <a:srgbClr val="FF0000"/>
                </a:solidFill>
                <a:latin typeface="Times New Roman" panose="02020603050405020304" pitchFamily="18" charset="0"/>
                <a:cs typeface="Times New Roman" panose="02020603050405020304" pitchFamily="18" charset="0"/>
              </a:rPr>
              <a:t>v </a:t>
            </a:r>
            <a:r>
              <a:rPr lang="ru-RU" sz="900" dirty="0">
                <a:solidFill>
                  <a:srgbClr val="FF0000"/>
                </a:solidFill>
                <a:latin typeface="Times New Roman" panose="02020603050405020304" pitchFamily="18" charset="0"/>
                <a:cs typeface="Times New Roman" panose="02020603050405020304" pitchFamily="18" charset="0"/>
              </a:rPr>
              <a:t>на контроллер</a:t>
            </a:r>
            <a:endParaRPr lang="ru-RU" dirty="0"/>
          </a:p>
        </p:txBody>
      </p:sp>
      <p:cxnSp>
        <p:nvCxnSpPr>
          <p:cNvPr id="11" name="Прямая со стрелкой 10">
            <a:extLst>
              <a:ext uri="{FF2B5EF4-FFF2-40B4-BE49-F238E27FC236}">
                <a16:creationId xmlns:a16="http://schemas.microsoft.com/office/drawing/2014/main" xmlns="" id="{3C98D6DC-1ADB-F87C-CCCE-7CB2AEFE2A80}"/>
              </a:ext>
            </a:extLst>
          </p:cNvPr>
          <p:cNvCxnSpPr>
            <a:cxnSpLocks/>
          </p:cNvCxnSpPr>
          <p:nvPr/>
        </p:nvCxnSpPr>
        <p:spPr>
          <a:xfrm>
            <a:off x="609600" y="1447800"/>
            <a:ext cx="457200"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a:extLst>
              <a:ext uri="{FF2B5EF4-FFF2-40B4-BE49-F238E27FC236}">
                <a16:creationId xmlns:a16="http://schemas.microsoft.com/office/drawing/2014/main" xmlns="" id="{22210E42-B5D4-22B9-42EF-C2AB31889BE3}"/>
              </a:ext>
            </a:extLst>
          </p:cNvPr>
          <p:cNvCxnSpPr>
            <a:cxnSpLocks/>
          </p:cNvCxnSpPr>
          <p:nvPr/>
        </p:nvCxnSpPr>
        <p:spPr>
          <a:xfrm flipH="1">
            <a:off x="3581400" y="1447800"/>
            <a:ext cx="507136" cy="6858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41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cstate="print">
            <a:extLst>
              <a:ext uri="{28A0092B-C50C-407E-A947-70E740481C1C}">
                <a14:useLocalDpi xmlns:a14="http://schemas.microsoft.com/office/drawing/2010/main" val="0"/>
              </a:ext>
            </a:extLst>
          </a:blip>
          <a:srcRect l="3750" t="3747" r="3958" b="1435"/>
          <a:stretch/>
        </p:blipFill>
        <p:spPr>
          <a:xfrm>
            <a:off x="152400" y="1011196"/>
            <a:ext cx="8839200" cy="5663843"/>
          </a:xfrm>
          <a:prstGeom prst="rect">
            <a:avLst/>
          </a:prstGeom>
        </p:spPr>
      </p:pic>
      <p:sp>
        <p:nvSpPr>
          <p:cNvPr id="3" name="TextBox 2"/>
          <p:cNvSpPr txBox="1"/>
          <p:nvPr/>
        </p:nvSpPr>
        <p:spPr>
          <a:xfrm>
            <a:off x="381000" y="457199"/>
            <a:ext cx="9851156" cy="553998"/>
          </a:xfrm>
          <a:prstGeom prst="rect">
            <a:avLst/>
          </a:prstGeom>
          <a:noFill/>
        </p:spPr>
        <p:txBody>
          <a:bodyPr wrap="square" rtlCol="0">
            <a:spAutoFit/>
          </a:bodyPr>
          <a:lstStyle/>
          <a:p>
            <a:r>
              <a:rPr lang="ru-RU" sz="3000" b="1" dirty="0">
                <a:solidFill>
                  <a:schemeClr val="tx2"/>
                </a:solidFill>
                <a:latin typeface="Times New Roman" panose="02020603050405020304" pitchFamily="18" charset="0"/>
                <a:ea typeface="+mj-ea"/>
                <a:cs typeface="Times New Roman" panose="02020603050405020304" pitchFamily="18" charset="0"/>
              </a:rPr>
              <a:t>Панель управления внешней обработки топлива</a:t>
            </a:r>
          </a:p>
        </p:txBody>
      </p:sp>
    </p:spTree>
    <p:extLst>
      <p:ext uri="{BB962C8B-B14F-4D97-AF65-F5344CB8AC3E}">
        <p14:creationId xmlns:p14="http://schemas.microsoft.com/office/powerpoint/2010/main" val="260465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2400" y="1219200"/>
            <a:ext cx="8839200" cy="5355336"/>
          </a:xfrm>
        </p:spPr>
        <p:txBody>
          <a:bodyPr>
            <a:normAutofit/>
          </a:bodyPr>
          <a:lstStyle/>
          <a:p>
            <a:pPr algn="just"/>
            <a:r>
              <a:rPr lang="ru-RU" sz="2200" dirty="0">
                <a:latin typeface="Times New Roman" panose="02020603050405020304" pitchFamily="18" charset="0"/>
                <a:cs typeface="Times New Roman" panose="02020603050405020304" pitchFamily="18" charset="0"/>
              </a:rPr>
              <a:t>Пуск ГПА  является самым ответственным этапом в организации эксплуатации компрессорной станции. Это связано с тем, что при пуске ГПА одновременно включаются в работу очень большое количество  систем как самого агрегата, так и вспомогательных систем КС</a:t>
            </a:r>
            <a:r>
              <a:rPr lang="en-US" sz="2200" dirty="0">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От подготовки и правильной настройки которых зависит надежность данного пуска. В процессе раскрутки роторов ГПА начинают расти динамические нагрузки, возникают термические напряжения в узлах  и деталях от прогрева ГПА. Рост теплового состояния ведет к изменению линейных размеров лопаток, дисков, изменению зазоров в проточной части, тепловому расширению трубопроводов. Осевой компрессор газогенератора  близок к работе в зоне </a:t>
            </a:r>
            <a:r>
              <a:rPr lang="ru-RU" sz="2200" dirty="0" err="1">
                <a:latin typeface="Times New Roman" panose="02020603050405020304" pitchFamily="18" charset="0"/>
                <a:cs typeface="Times New Roman" panose="02020603050405020304" pitchFamily="18" charset="0"/>
              </a:rPr>
              <a:t>помпажа</a:t>
            </a:r>
            <a:r>
              <a:rPr lang="ru-RU" sz="2200" dirty="0">
                <a:latin typeface="Times New Roman" panose="02020603050405020304" pitchFamily="18" charset="0"/>
                <a:cs typeface="Times New Roman" panose="02020603050405020304" pitchFamily="18" charset="0"/>
              </a:rPr>
              <a:t>. Через нагнетатель осуществляется большой расход газа при низкой степени сжатия, что ведет к большим скоростям, особенно трубопроводов рециркуляции, что вызывает их вибрацию.</a:t>
            </a:r>
          </a:p>
        </p:txBody>
      </p:sp>
    </p:spTree>
    <p:extLst>
      <p:ext uri="{BB962C8B-B14F-4D97-AF65-F5344CB8AC3E}">
        <p14:creationId xmlns:p14="http://schemas.microsoft.com/office/powerpoint/2010/main" val="3553284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685800"/>
            <a:ext cx="8229600" cy="533400"/>
          </a:xfrm>
        </p:spPr>
        <p:txBody>
          <a:bodyPr>
            <a:normAutofit fontScale="90000"/>
          </a:bodyPr>
          <a:lstStyle/>
          <a:p>
            <a:pPr algn="ctr"/>
            <a:r>
              <a:rPr lang="ru-RU" sz="3200" b="1" dirty="0">
                <a:latin typeface="Times New Roman" panose="02020603050405020304" pitchFamily="18" charset="0"/>
                <a:cs typeface="Times New Roman" panose="02020603050405020304" pitchFamily="18" charset="0"/>
              </a:rPr>
              <a:t>Электроснабжение ГПА</a:t>
            </a:r>
          </a:p>
        </p:txBody>
      </p:sp>
      <p:pic>
        <p:nvPicPr>
          <p:cNvPr id="5" name="Picture 2" descr="C:\Users\electric\AppData\Local\Temp\Rar$DI02.244\RIMG2499.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26325" y="2667000"/>
            <a:ext cx="3200400" cy="254235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6" name="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985" r="2985"/>
          <a:stretch/>
        </p:blipFill>
        <p:spPr>
          <a:xfrm>
            <a:off x="6336509" y="2755710"/>
            <a:ext cx="2667000" cy="2438402"/>
          </a:xfrm>
          <a:prstGeom prst="rect">
            <a:avLst/>
          </a:prstGeom>
          <a:ln>
            <a:solidFill>
              <a:schemeClr val="tx1">
                <a:lumMod val="95000"/>
                <a:lumOff val="5000"/>
              </a:schemeClr>
            </a:solidFill>
          </a:ln>
        </p:spPr>
      </p:pic>
      <p:sp>
        <p:nvSpPr>
          <p:cNvPr id="7" name="Прямоугольник 6"/>
          <p:cNvSpPr/>
          <p:nvPr/>
        </p:nvSpPr>
        <p:spPr>
          <a:xfrm>
            <a:off x="226325" y="5332863"/>
            <a:ext cx="3200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rgbClr val="FFFF00"/>
                </a:solidFill>
                <a:latin typeface="Times New Roman" panose="02020603050405020304" pitchFamily="18" charset="0"/>
                <a:cs typeface="Times New Roman" panose="02020603050405020304" pitchFamily="18" charset="0"/>
              </a:rPr>
              <a:t>Силовой  распределительный  щит  агрегата  </a:t>
            </a:r>
            <a:r>
              <a:rPr lang="en-US" b="1" dirty="0">
                <a:solidFill>
                  <a:srgbClr val="FFFF00"/>
                </a:solidFill>
                <a:latin typeface="Times New Roman" panose="02020603050405020304" pitchFamily="18" charset="0"/>
                <a:cs typeface="Times New Roman" panose="02020603050405020304" pitchFamily="18" charset="0"/>
              </a:rPr>
              <a:t>Solar </a:t>
            </a:r>
            <a:endParaRPr lang="ru-RU" b="1" dirty="0">
              <a:solidFill>
                <a:srgbClr val="FFFF00"/>
              </a:solidFill>
              <a:latin typeface="Times New Roman" panose="02020603050405020304" pitchFamily="18" charset="0"/>
              <a:cs typeface="Times New Roman" panose="02020603050405020304" pitchFamily="18" charset="0"/>
            </a:endParaRPr>
          </a:p>
        </p:txBody>
      </p:sp>
      <p:sp>
        <p:nvSpPr>
          <p:cNvPr id="8" name="Прямоугольник 7"/>
          <p:cNvSpPr/>
          <p:nvPr/>
        </p:nvSpPr>
        <p:spPr>
          <a:xfrm>
            <a:off x="3634853" y="5332863"/>
            <a:ext cx="5368655"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rgbClr val="FFFF00"/>
                </a:solidFill>
                <a:latin typeface="Times New Roman" panose="02020603050405020304" pitchFamily="18" charset="0"/>
                <a:cs typeface="Times New Roman" panose="02020603050405020304" pitchFamily="18" charset="0"/>
              </a:rPr>
              <a:t>Блок аккумуляторов автоматически подключается для электроснабжения аварийного насоса масла при инциденте с исчезновением напряжения</a:t>
            </a:r>
          </a:p>
        </p:txBody>
      </p:sp>
      <p:pic>
        <p:nvPicPr>
          <p:cNvPr id="9" name="Рисунок 8" descr="RIMG1547.JPG"/>
          <p:cNvPicPr>
            <a:picLocks noChangeAspect="1"/>
          </p:cNvPicPr>
          <p:nvPr/>
        </p:nvPicPr>
        <p:blipFill>
          <a:blip r:embed="rId4" cstate="print"/>
          <a:stretch>
            <a:fillRect/>
          </a:stretch>
        </p:blipFill>
        <p:spPr>
          <a:xfrm>
            <a:off x="3634853" y="2743200"/>
            <a:ext cx="2686871" cy="2420031"/>
          </a:xfrm>
          <a:prstGeom prst="rect">
            <a:avLst/>
          </a:prstGeom>
          <a:ln w="38100" cap="sq">
            <a:solidFill>
              <a:schemeClr val="accent4">
                <a:lumMod val="75000"/>
              </a:schemeClr>
            </a:solidFill>
            <a:prstDash val="solid"/>
            <a:miter lim="800000"/>
          </a:ln>
          <a:effectLst>
            <a:outerShdw blurRad="50800" dist="38100" dir="2700000" algn="tl" rotWithShape="0">
              <a:srgbClr val="000000">
                <a:alpha val="43000"/>
              </a:srgbClr>
            </a:outerShdw>
          </a:effectLst>
        </p:spPr>
      </p:pic>
      <p:sp>
        <p:nvSpPr>
          <p:cNvPr id="10" name="Прямоугольник 9"/>
          <p:cNvSpPr/>
          <p:nvPr/>
        </p:nvSpPr>
        <p:spPr>
          <a:xfrm>
            <a:off x="226325" y="1605887"/>
            <a:ext cx="877718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К потребителям электроэнергии ГПА относятся смазочные маслонасосы, пусковые насосы, вентиляторы , нагреватели, АВО масла , вентиляция, нагрузки КИПиА, освещение и </a:t>
            </a:r>
            <a:r>
              <a:rPr lang="ru-RU" dirty="0" err="1">
                <a:latin typeface="Times New Roman" panose="02020603050405020304" pitchFamily="18" charset="0"/>
                <a:cs typeface="Times New Roman" panose="02020603050405020304" pitchFamily="18" charset="0"/>
              </a:rPr>
              <a:t>др</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8149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electric\AppData\Local\Temp\Rar$DI02.244\RIMG249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4800" y="1295400"/>
            <a:ext cx="4869654" cy="541020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0" y="609601"/>
            <a:ext cx="9144000" cy="492443"/>
          </a:xfrm>
          <a:prstGeom prst="rect">
            <a:avLst/>
          </a:prstGeom>
        </p:spPr>
        <p:txBody>
          <a:bodyPr wrap="square">
            <a:spAutoFit/>
          </a:bodyPr>
          <a:lstStyle/>
          <a:p>
            <a:pPr algn="ctr"/>
            <a:r>
              <a:rPr lang="ru-RU" sz="2600" b="1" dirty="0" smtClean="0">
                <a:solidFill>
                  <a:schemeClr val="tx2"/>
                </a:solidFill>
                <a:latin typeface="Times New Roman" panose="02020603050405020304" pitchFamily="18" charset="0"/>
                <a:ea typeface="+mj-ea"/>
                <a:cs typeface="Times New Roman" panose="02020603050405020304" pitchFamily="18" charset="0"/>
              </a:rPr>
              <a:t>Силовой  распределительный  щит  агрегата  </a:t>
            </a:r>
            <a:r>
              <a:rPr lang="en-US" sz="2600" b="1" dirty="0" smtClean="0">
                <a:solidFill>
                  <a:schemeClr val="tx2"/>
                </a:solidFill>
                <a:latin typeface="Times New Roman" panose="02020603050405020304" pitchFamily="18" charset="0"/>
                <a:ea typeface="+mj-ea"/>
                <a:cs typeface="Times New Roman" panose="02020603050405020304" pitchFamily="18" charset="0"/>
              </a:rPr>
              <a:t>Solar </a:t>
            </a:r>
            <a:endParaRPr lang="ru-RU" sz="2600" b="1" dirty="0">
              <a:solidFill>
                <a:schemeClr val="tx2"/>
              </a:solidFill>
              <a:latin typeface="Times New Roman" panose="02020603050405020304" pitchFamily="18" charset="0"/>
              <a:ea typeface="+mj-ea"/>
              <a:cs typeface="Times New Roman" panose="02020603050405020304" pitchFamily="18" charset="0"/>
            </a:endParaRPr>
          </a:p>
        </p:txBody>
      </p:sp>
      <p:sp>
        <p:nvSpPr>
          <p:cNvPr id="4" name="Прямоугольник 3"/>
          <p:cNvSpPr/>
          <p:nvPr/>
        </p:nvSpPr>
        <p:spPr>
          <a:xfrm>
            <a:off x="0" y="1447801"/>
            <a:ext cx="4114800" cy="5016758"/>
          </a:xfrm>
          <a:prstGeom prst="rect">
            <a:avLst/>
          </a:prstGeom>
        </p:spPr>
        <p:txBody>
          <a:bodyPr wrap="square">
            <a:spAutoFit/>
          </a:bodyPr>
          <a:lstStyle/>
          <a:p>
            <a:pPr algn="ctr"/>
            <a:r>
              <a:rPr lang="ru-RU" sz="2000" dirty="0" smtClean="0">
                <a:latin typeface="Times New Roman" panose="02020603050405020304" pitchFamily="18" charset="0"/>
                <a:cs typeface="Times New Roman" panose="02020603050405020304" pitchFamily="18" charset="0"/>
              </a:rPr>
              <a:t>В  распределительном  щите  агрегата  </a:t>
            </a:r>
            <a:r>
              <a:rPr lang="en-US" sz="2000" dirty="0" smtClean="0">
                <a:latin typeface="Times New Roman" panose="02020603050405020304" pitchFamily="18" charset="0"/>
                <a:cs typeface="Times New Roman" panose="02020603050405020304" pitchFamily="18" charset="0"/>
              </a:rPr>
              <a:t>Solar</a:t>
            </a:r>
            <a:r>
              <a:rPr lang="ru-RU" sz="2000" dirty="0" smtClean="0">
                <a:latin typeface="Times New Roman" panose="02020603050405020304" pitchFamily="18" charset="0"/>
                <a:cs typeface="Times New Roman" panose="02020603050405020304" pitchFamily="18" charset="0"/>
              </a:rPr>
              <a:t> должны быть включены все переключатели системы электроснабжения.</a:t>
            </a:r>
            <a:r>
              <a:rPr lang="en-US" sz="2000" dirty="0" smtClean="0">
                <a:latin typeface="Times New Roman" panose="02020603050405020304" pitchFamily="18" charset="0"/>
                <a:cs typeface="Times New Roman" panose="02020603050405020304" pitchFamily="18" charset="0"/>
              </a:rPr>
              <a:t> </a:t>
            </a:r>
            <a:endParaRPr lang="ru-RU" sz="2000" dirty="0" smtClean="0">
              <a:latin typeface="Times New Roman" panose="02020603050405020304" pitchFamily="18" charset="0"/>
              <a:cs typeface="Times New Roman" panose="02020603050405020304" pitchFamily="18" charset="0"/>
            </a:endParaRPr>
          </a:p>
          <a:p>
            <a:r>
              <a:rPr lang="ru-RU" sz="2000" dirty="0" smtClean="0">
                <a:latin typeface="Times New Roman" panose="02020603050405020304" pitchFamily="18" charset="0"/>
                <a:cs typeface="Times New Roman" panose="02020603050405020304" pitchFamily="18" charset="0"/>
              </a:rPr>
              <a:t>1 Насосы системы смазки.</a:t>
            </a:r>
          </a:p>
          <a:p>
            <a:r>
              <a:rPr lang="ru-RU" sz="2000" dirty="0" smtClean="0">
                <a:latin typeface="Times New Roman" panose="02020603050405020304" pitchFamily="18" charset="0"/>
                <a:cs typeface="Times New Roman" panose="02020603050405020304" pitchFamily="18" charset="0"/>
              </a:rPr>
              <a:t>2 Электротен системы смазки.</a:t>
            </a:r>
          </a:p>
          <a:p>
            <a:r>
              <a:rPr lang="ru-RU" sz="2000" dirty="0" smtClean="0">
                <a:latin typeface="Times New Roman" panose="02020603050405020304" pitchFamily="18" charset="0"/>
                <a:cs typeface="Times New Roman" panose="02020603050405020304" pitchFamily="18" charset="0"/>
              </a:rPr>
              <a:t>3 Вентиляторы обдува укрытия.</a:t>
            </a:r>
          </a:p>
          <a:p>
            <a:r>
              <a:rPr lang="ru-RU" sz="2000" dirty="0" smtClean="0">
                <a:latin typeface="Times New Roman" panose="02020603050405020304" pitchFamily="18" charset="0"/>
                <a:cs typeface="Times New Roman" panose="02020603050405020304" pitchFamily="18" charset="0"/>
              </a:rPr>
              <a:t>4 Нагреватель укрытия двигателя.</a:t>
            </a:r>
          </a:p>
          <a:p>
            <a:r>
              <a:rPr lang="ru-RU" sz="2000" dirty="0" smtClean="0">
                <a:latin typeface="Times New Roman" panose="02020603050405020304" pitchFamily="18" charset="0"/>
                <a:cs typeface="Times New Roman" panose="02020603050405020304" pitchFamily="18" charset="0"/>
              </a:rPr>
              <a:t>5 Электростартер.</a:t>
            </a:r>
          </a:p>
          <a:p>
            <a:r>
              <a:rPr lang="ru-RU" sz="2000" dirty="0" smtClean="0">
                <a:latin typeface="Times New Roman" panose="02020603050405020304" pitchFamily="18" charset="0"/>
                <a:cs typeface="Times New Roman" panose="02020603050405020304" pitchFamily="18" charset="0"/>
              </a:rPr>
              <a:t>6 Нагреватель буферного  газа.</a:t>
            </a:r>
          </a:p>
          <a:p>
            <a:r>
              <a:rPr lang="ru-RU" sz="2000" dirty="0" smtClean="0">
                <a:latin typeface="Times New Roman" panose="02020603050405020304" pitchFamily="18" charset="0"/>
                <a:cs typeface="Times New Roman" panose="02020603050405020304" pitchFamily="18" charset="0"/>
              </a:rPr>
              <a:t>7 Нагреватель топливного газа.</a:t>
            </a:r>
          </a:p>
          <a:p>
            <a:r>
              <a:rPr lang="ru-RU" sz="2000" dirty="0" smtClean="0">
                <a:latin typeface="Times New Roman" panose="02020603050405020304" pitchFamily="18" charset="0"/>
                <a:cs typeface="Times New Roman" panose="02020603050405020304" pitchFamily="18" charset="0"/>
              </a:rPr>
              <a:t>8 Вентилятор АВО масло.</a:t>
            </a:r>
          </a:p>
          <a:p>
            <a:r>
              <a:rPr lang="ru-RU" sz="2000" dirty="0" smtClean="0">
                <a:latin typeface="Times New Roman" panose="02020603050405020304" pitchFamily="18" charset="0"/>
                <a:cs typeface="Times New Roman" panose="02020603050405020304" pitchFamily="18" charset="0"/>
              </a:rPr>
              <a:t>9 Клапаны продувки фильтров ВОУ</a:t>
            </a:r>
          </a:p>
          <a:p>
            <a:r>
              <a:rPr lang="ru-RU" sz="2000" dirty="0" smtClean="0">
                <a:latin typeface="Times New Roman" panose="02020603050405020304" pitchFamily="18" charset="0"/>
                <a:cs typeface="Times New Roman" panose="02020603050405020304" pitchFamily="18" charset="0"/>
              </a:rPr>
              <a:t>10 Клапаны обвязки агрегата</a:t>
            </a:r>
          </a:p>
          <a:p>
            <a:r>
              <a:rPr lang="ru-RU" sz="2000" dirty="0" smtClean="0">
                <a:latin typeface="Times New Roman" panose="02020603050405020304" pitchFamily="18" charset="0"/>
                <a:cs typeface="Times New Roman" panose="02020603050405020304" pitchFamily="18" charset="0"/>
              </a:rPr>
              <a:t>11 Нагреватель шкафа баллонов СО2  и т.д.</a:t>
            </a:r>
            <a:endParaRPr lang="ru-RU"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4800" y="609600"/>
            <a:ext cx="8610600" cy="1066800"/>
          </a:xfrm>
        </p:spPr>
        <p:txBody>
          <a:bodyPr>
            <a:normAutofit/>
          </a:bodyPr>
          <a:lstStyle/>
          <a:p>
            <a:pPr algn="ctr"/>
            <a:r>
              <a:rPr lang="ru-RU" sz="3200" b="1" dirty="0">
                <a:latin typeface="Times New Roman" panose="02020603050405020304" pitchFamily="18" charset="0"/>
                <a:cs typeface="Times New Roman" panose="02020603050405020304" pitchFamily="18" charset="0"/>
              </a:rPr>
              <a:t>Запуск газоперекачивающего агрегата </a:t>
            </a:r>
            <a:r>
              <a:rPr lang="en-US" sz="3200" b="1" dirty="0">
                <a:latin typeface="Times New Roman" panose="02020603050405020304" pitchFamily="18" charset="0"/>
                <a:cs typeface="Times New Roman" panose="02020603050405020304" pitchFamily="18" charset="0"/>
              </a:rPr>
              <a:t>Solar</a:t>
            </a:r>
            <a:endParaRPr lang="ru-RU" sz="32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sz="half" idx="1"/>
          </p:nvPr>
        </p:nvSpPr>
        <p:spPr>
          <a:xfrm>
            <a:off x="152400" y="1676400"/>
            <a:ext cx="8915400" cy="5098987"/>
          </a:xfrm>
        </p:spPr>
        <p:txBody>
          <a:bodyPr>
            <a:normAutofit/>
          </a:bodyPr>
          <a:lstStyle/>
          <a:p>
            <a:pPr marL="109728" indent="0" algn="just">
              <a:buNone/>
            </a:pPr>
            <a:r>
              <a:rPr lang="ru-RU" dirty="0">
                <a:latin typeface="Times New Roman" panose="02020603050405020304" pitchFamily="18" charset="0"/>
                <a:cs typeface="Times New Roman" panose="02020603050405020304" pitchFamily="18" charset="0"/>
              </a:rPr>
              <a:t>Подготовка  ГПА  к  пуску является  одним  из  ответственных  этапов  в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её эксплуатации. Разрешение на подготовку ГПА к пуску сменный персонал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КС получает от ЦДУ производственного предприятия, которое обязательно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записывается в оперативном журнале сменного диспетчера.</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Перед пуском ГПА необходимо выполнить ряд подготовительных работ. Объём этих работ оговаривается в инструкции по эксплуатации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и  зависит,  прежде  всего,  от  того,  из  какого  состояния  пускается  агрегат.  </a:t>
            </a:r>
          </a:p>
          <a:p>
            <a:pPr marL="109728" indent="0" algn="just">
              <a:buNone/>
            </a:pPr>
            <a:endParaRPr lang="ru-RU" sz="1000" dirty="0">
              <a:latin typeface="Times New Roman" panose="02020603050405020304" pitchFamily="18" charset="0"/>
              <a:cs typeface="Times New Roman" panose="02020603050405020304" pitchFamily="18" charset="0"/>
            </a:endParaRPr>
          </a:p>
          <a:p>
            <a:pPr marL="109728" indent="0" algn="just">
              <a:buNone/>
            </a:pPr>
            <a:r>
              <a:rPr lang="ru-RU" dirty="0">
                <a:latin typeface="Times New Roman" panose="02020603050405020304" pitchFamily="18" charset="0"/>
                <a:cs typeface="Times New Roman" panose="02020603050405020304" pitchFamily="18" charset="0"/>
              </a:rPr>
              <a:t>Провести внешний осмотр  оборудования и убедиться  в отсутствии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посторонних  предметов,  особо  тщательно  проверить  отсутствие  горючих </a:t>
            </a:r>
            <a:br>
              <a:rPr lang="ru-RU" dirty="0">
                <a:latin typeface="Times New Roman" panose="02020603050405020304" pitchFamily="18" charset="0"/>
                <a:cs typeface="Times New Roman" panose="02020603050405020304" pitchFamily="18" charset="0"/>
              </a:rPr>
            </a:br>
            <a:r>
              <a:rPr lang="ru-RU" dirty="0">
                <a:latin typeface="Times New Roman" panose="02020603050405020304" pitchFamily="18" charset="0"/>
                <a:cs typeface="Times New Roman" panose="02020603050405020304" pitchFamily="18" charset="0"/>
              </a:rPr>
              <a:t>материалов.  Когда идет внешний осмотр оборудования для исключения посторонних предметов, проверяется крепление оборудования, подверженного вибрации. </a:t>
            </a:r>
          </a:p>
          <a:p>
            <a:pPr marL="109728" indent="0" algn="just">
              <a:buNone/>
            </a:pPr>
            <a:endParaRPr lang="ru-RU" sz="1000" dirty="0">
              <a:latin typeface="Times New Roman" panose="02020603050405020304" pitchFamily="18" charset="0"/>
              <a:cs typeface="Times New Roman" panose="02020603050405020304" pitchFamily="18" charset="0"/>
            </a:endParaRPr>
          </a:p>
          <a:p>
            <a:pPr marL="109728" indent="0" algn="just">
              <a:buNone/>
            </a:pPr>
            <a:r>
              <a:rPr lang="ru-RU" dirty="0">
                <a:latin typeface="Times New Roman" panose="02020603050405020304" pitchFamily="18" charset="0"/>
                <a:cs typeface="Times New Roman" panose="02020603050405020304" pitchFamily="18" charset="0"/>
              </a:rPr>
              <a:t>Проверить положение опор ГПА, опор и компенсаторов трубопроводов, </a:t>
            </a:r>
          </a:p>
          <a:p>
            <a:pPr marL="109728" indent="0" algn="just">
              <a:buNone/>
            </a:pPr>
            <a:r>
              <a:rPr lang="ru-RU" dirty="0">
                <a:latin typeface="Times New Roman" panose="02020603050405020304" pitchFamily="18" charset="0"/>
                <a:cs typeface="Times New Roman" panose="02020603050405020304" pitchFamily="18" charset="0"/>
              </a:rPr>
              <a:t>тяг, фундаментов  и  дистанционных  болтов,  шпонок и воздуховодов.</a:t>
            </a:r>
          </a:p>
        </p:txBody>
      </p:sp>
    </p:spTree>
    <p:extLst>
      <p:ext uri="{BB962C8B-B14F-4D97-AF65-F5344CB8AC3E}">
        <p14:creationId xmlns:p14="http://schemas.microsoft.com/office/powerpoint/2010/main" val="427035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sz="half" idx="1"/>
          </p:nvPr>
        </p:nvSpPr>
        <p:spPr>
          <a:xfrm>
            <a:off x="152400" y="533400"/>
            <a:ext cx="8839200" cy="6241987"/>
          </a:xfrm>
        </p:spPr>
        <p:txBody>
          <a:bodyPr/>
          <a:lstStyle/>
          <a:p>
            <a:pPr algn="ctr"/>
            <a:r>
              <a:rPr lang="ru-RU" sz="1600" b="1" dirty="0">
                <a:solidFill>
                  <a:srgbClr val="C00000"/>
                </a:solidFill>
                <a:latin typeface="Times New Roman" panose="02020603050405020304" pitchFamily="18" charset="0"/>
                <a:cs typeface="Times New Roman" panose="02020603050405020304" pitchFamily="18" charset="0"/>
              </a:rPr>
              <a:t>1. Необходимо осмотреть отсек двигателя на наличие потеков масла, отсутствия посторонних предметов, осмотреть навесное оборудование. По окончанию осмотра необходимо проверить все двери отсека (они должны бать все плотно закрыты на затвор)</a:t>
            </a:r>
          </a:p>
          <a:p>
            <a:pPr marL="109728" indent="0" algn="ctr">
              <a:buNone/>
            </a:pPr>
            <a:r>
              <a:rPr lang="ru-RU" dirty="0">
                <a:latin typeface="Times New Roman" panose="02020603050405020304" pitchFamily="18" charset="0"/>
                <a:cs typeface="Times New Roman" panose="02020603050405020304" pitchFamily="18" charset="0"/>
              </a:rPr>
              <a:t> </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027" y="1318358"/>
            <a:ext cx="2514600" cy="1882042"/>
          </a:xfrm>
          <a:prstGeom prst="rect">
            <a:avLst/>
          </a:prstGeom>
        </p:spPr>
      </p:pic>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145" y="1318358"/>
            <a:ext cx="2912423" cy="1882042"/>
          </a:xfrm>
          <a:prstGeom prst="rect">
            <a:avLst/>
          </a:prstGeom>
        </p:spPr>
      </p:pic>
      <p:sp>
        <p:nvSpPr>
          <p:cNvPr id="7" name="Прямоугольник 6"/>
          <p:cNvSpPr/>
          <p:nvPr/>
        </p:nvSpPr>
        <p:spPr>
          <a:xfrm>
            <a:off x="3234047" y="1334258"/>
            <a:ext cx="2743200" cy="18661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Убедиться в готовности к действию  системы  </a:t>
            </a:r>
            <a:r>
              <a:rPr lang="ru-RU" sz="1400" dirty="0" err="1">
                <a:latin typeface="Times New Roman" panose="02020603050405020304" pitchFamily="18" charset="0"/>
                <a:cs typeface="Times New Roman" panose="02020603050405020304" pitchFamily="18" charset="0"/>
              </a:rPr>
              <a:t>загазовонности</a:t>
            </a:r>
            <a:r>
              <a:rPr lang="ru-RU" sz="1400" dirty="0">
                <a:latin typeface="Times New Roman" panose="02020603050405020304" pitchFamily="18" charset="0"/>
                <a:cs typeface="Times New Roman" panose="02020603050405020304" pitchFamily="18" charset="0"/>
              </a:rPr>
              <a:t/>
            </a:r>
            <a:br>
              <a:rPr lang="ru-RU" sz="1400" dirty="0">
                <a:latin typeface="Times New Roman" panose="02020603050405020304" pitchFamily="18" charset="0"/>
                <a:cs typeface="Times New Roman" panose="02020603050405020304" pitchFamily="18" charset="0"/>
              </a:rPr>
            </a:br>
            <a:r>
              <a:rPr lang="ru-RU" sz="1400" dirty="0">
                <a:latin typeface="Times New Roman" panose="02020603050405020304" pitchFamily="18" charset="0"/>
                <a:cs typeface="Times New Roman" panose="02020603050405020304" pitchFamily="18" charset="0"/>
              </a:rPr>
              <a:t>системы и средств </a:t>
            </a:r>
            <a:r>
              <a:rPr lang="ru-RU" sz="1400" dirty="0" err="1">
                <a:latin typeface="Times New Roman" panose="02020603050405020304" pitchFamily="18" charset="0"/>
                <a:cs typeface="Times New Roman" panose="02020603050405020304" pitchFamily="18" charset="0"/>
              </a:rPr>
              <a:t>пожаротуше-ния</a:t>
            </a:r>
            <a:r>
              <a:rPr lang="ru-RU" sz="1400" dirty="0">
                <a:latin typeface="Times New Roman" panose="02020603050405020304" pitchFamily="18" charset="0"/>
                <a:cs typeface="Times New Roman" panose="02020603050405020304" pitchFamily="18" charset="0"/>
              </a:rPr>
              <a:t>. Отсечные краны СО2 должны быть открыты а ключ управления системы пожаротушения должен быть в режиме </a:t>
            </a:r>
            <a:r>
              <a:rPr lang="en-US" sz="1400" dirty="0">
                <a:latin typeface="Times New Roman" panose="02020603050405020304" pitchFamily="18" charset="0"/>
                <a:cs typeface="Times New Roman" panose="02020603050405020304" pitchFamily="18" charset="0"/>
              </a:rPr>
              <a:t>AUTO</a:t>
            </a:r>
            <a:r>
              <a:rPr lang="ru-RU" sz="1400" dirty="0">
                <a:latin typeface="Times New Roman" panose="02020603050405020304" pitchFamily="18" charset="0"/>
                <a:cs typeface="Times New Roman" panose="02020603050405020304" pitchFamily="18" charset="0"/>
              </a:rPr>
              <a:t> </a:t>
            </a:r>
          </a:p>
        </p:txBody>
      </p:sp>
      <p:sp>
        <p:nvSpPr>
          <p:cNvPr id="8" name="Выноска 1 7"/>
          <p:cNvSpPr/>
          <p:nvPr/>
        </p:nvSpPr>
        <p:spPr>
          <a:xfrm>
            <a:off x="665265" y="1384087"/>
            <a:ext cx="914400" cy="612648"/>
          </a:xfrm>
          <a:prstGeom prst="borderCallout1">
            <a:avLst>
              <a:gd name="adj1" fmla="val 98223"/>
              <a:gd name="adj2" fmla="val 91667"/>
              <a:gd name="adj3" fmla="val 157082"/>
              <a:gd name="adj4" fmla="val 1136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Кран СО2</a:t>
            </a:r>
          </a:p>
        </p:txBody>
      </p:sp>
      <p:sp>
        <p:nvSpPr>
          <p:cNvPr id="11" name="Овал 10"/>
          <p:cNvSpPr/>
          <p:nvPr/>
        </p:nvSpPr>
        <p:spPr>
          <a:xfrm>
            <a:off x="1428008" y="2569524"/>
            <a:ext cx="43641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1</a:t>
            </a:r>
          </a:p>
        </p:txBody>
      </p:sp>
      <p:sp>
        <p:nvSpPr>
          <p:cNvPr id="12" name="Овал 11"/>
          <p:cNvSpPr/>
          <p:nvPr/>
        </p:nvSpPr>
        <p:spPr>
          <a:xfrm>
            <a:off x="2438400" y="2503337"/>
            <a:ext cx="43641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2</a:t>
            </a:r>
          </a:p>
        </p:txBody>
      </p:sp>
      <p:sp>
        <p:nvSpPr>
          <p:cNvPr id="13" name="Выноска 1 12"/>
          <p:cNvSpPr/>
          <p:nvPr/>
        </p:nvSpPr>
        <p:spPr>
          <a:xfrm>
            <a:off x="6128594" y="1360949"/>
            <a:ext cx="1143000" cy="612648"/>
          </a:xfrm>
          <a:prstGeom prst="borderCallout1">
            <a:avLst>
              <a:gd name="adj1" fmla="val 98223"/>
              <a:gd name="adj2" fmla="val 91667"/>
              <a:gd name="adj3" fmla="val 139637"/>
              <a:gd name="adj4" fmla="val 13309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Ключ управления</a:t>
            </a:r>
          </a:p>
        </p:txBody>
      </p:sp>
      <p:pic>
        <p:nvPicPr>
          <p:cNvPr id="14" name="Рисунок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027" y="5033211"/>
            <a:ext cx="2428009" cy="1792458"/>
          </a:xfrm>
          <a:prstGeom prst="rect">
            <a:avLst/>
          </a:prstGeom>
        </p:spPr>
      </p:pic>
      <p:pic>
        <p:nvPicPr>
          <p:cNvPr id="15" name="Рисунок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8594" y="4984653"/>
            <a:ext cx="2912423" cy="1841016"/>
          </a:xfrm>
          <a:prstGeom prst="rect">
            <a:avLst/>
          </a:prstGeom>
        </p:spPr>
      </p:pic>
      <p:sp>
        <p:nvSpPr>
          <p:cNvPr id="16" name="Прямоугольник 15"/>
          <p:cNvSpPr/>
          <p:nvPr/>
        </p:nvSpPr>
        <p:spPr>
          <a:xfrm>
            <a:off x="3155341" y="4957516"/>
            <a:ext cx="2918424" cy="181959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Убедиться что входные и выходные краны местного  БПТГ находятся в открытом положении </a:t>
            </a:r>
          </a:p>
          <a:p>
            <a:pPr algn="ctr"/>
            <a:r>
              <a:rPr lang="ru-RU" sz="1400" dirty="0">
                <a:latin typeface="Times New Roman" panose="02020603050405020304" pitchFamily="18" charset="0"/>
                <a:cs typeface="Times New Roman" panose="02020603050405020304" pitchFamily="18" charset="0"/>
              </a:rPr>
              <a:t>Давление на входе и выходе БПТГ должно составлять приблизительно  3МРа.</a:t>
            </a:r>
          </a:p>
        </p:txBody>
      </p:sp>
      <p:sp>
        <p:nvSpPr>
          <p:cNvPr id="17" name="Капля 16"/>
          <p:cNvSpPr/>
          <p:nvPr/>
        </p:nvSpPr>
        <p:spPr>
          <a:xfrm>
            <a:off x="87827" y="1330143"/>
            <a:ext cx="457200" cy="497358"/>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2</a:t>
            </a:r>
          </a:p>
        </p:txBody>
      </p:sp>
      <p:sp>
        <p:nvSpPr>
          <p:cNvPr id="18" name="Капля 17"/>
          <p:cNvSpPr/>
          <p:nvPr/>
        </p:nvSpPr>
        <p:spPr>
          <a:xfrm>
            <a:off x="87827" y="3452333"/>
            <a:ext cx="457200" cy="497358"/>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3</a:t>
            </a:r>
          </a:p>
        </p:txBody>
      </p:sp>
      <p:sp>
        <p:nvSpPr>
          <p:cNvPr id="19" name="Скругленная прямоугольная выноска 18"/>
          <p:cNvSpPr/>
          <p:nvPr/>
        </p:nvSpPr>
        <p:spPr>
          <a:xfrm>
            <a:off x="1490353" y="5033211"/>
            <a:ext cx="1151412" cy="435056"/>
          </a:xfrm>
          <a:prstGeom prst="wedgeRoundRectCallo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Входные краны </a:t>
            </a:r>
          </a:p>
        </p:txBody>
      </p:sp>
      <p:cxnSp>
        <p:nvCxnSpPr>
          <p:cNvPr id="21" name="Прямая со стрелкой 20"/>
          <p:cNvCxnSpPr/>
          <p:nvPr/>
        </p:nvCxnSpPr>
        <p:spPr>
          <a:xfrm flipV="1">
            <a:off x="1004949" y="5530569"/>
            <a:ext cx="641268" cy="233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flipH="1" flipV="1">
            <a:off x="1864426" y="5518991"/>
            <a:ext cx="575706" cy="58245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Скругленная прямоугольная выноска 23"/>
          <p:cNvSpPr/>
          <p:nvPr/>
        </p:nvSpPr>
        <p:spPr>
          <a:xfrm>
            <a:off x="6202813" y="5086602"/>
            <a:ext cx="1291937" cy="612648"/>
          </a:xfrm>
          <a:prstGeom prst="wedgeRoundRectCallou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Выходной кран</a:t>
            </a:r>
          </a:p>
        </p:txBody>
      </p:sp>
      <p:cxnSp>
        <p:nvCxnSpPr>
          <p:cNvPr id="25" name="Прямая со стрелкой 24"/>
          <p:cNvCxnSpPr/>
          <p:nvPr/>
        </p:nvCxnSpPr>
        <p:spPr>
          <a:xfrm flipH="1" flipV="1">
            <a:off x="6950339" y="5707506"/>
            <a:ext cx="468211" cy="3953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2" name="Содержимое 3" descr="D:\Documents and Settings\Admin\Рабочий стол\пуск\IMG_0898.JPG"/>
          <p:cNvPicPr>
            <a:picLocks noGrp="1"/>
          </p:cNvPicPr>
          <p:nvPr>
            <p:ph idx="1"/>
          </p:nvPr>
        </p:nvPicPr>
        <p:blipFill>
          <a:blip r:embed="rId6" cstate="print"/>
          <a:srcRect/>
          <a:stretch>
            <a:fillRect/>
          </a:stretch>
        </p:blipFill>
        <p:spPr bwMode="auto">
          <a:xfrm>
            <a:off x="545027" y="3238707"/>
            <a:ext cx="2432710" cy="1697038"/>
          </a:xfrm>
          <a:prstGeom prst="rect">
            <a:avLst/>
          </a:prstGeom>
          <a:noFill/>
          <a:ln w="9525">
            <a:noFill/>
            <a:miter lim="800000"/>
            <a:headEnd/>
            <a:tailEnd/>
          </a:ln>
        </p:spPr>
      </p:pic>
      <p:sp>
        <p:nvSpPr>
          <p:cNvPr id="26" name="Прямоугольник 25"/>
          <p:cNvSpPr/>
          <p:nvPr/>
        </p:nvSpPr>
        <p:spPr>
          <a:xfrm>
            <a:off x="3155341" y="3238537"/>
            <a:ext cx="2918424" cy="1676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Режим управления вентиляторами обдува двигателя должен находится  в режиме </a:t>
            </a:r>
            <a:r>
              <a:rPr lang="en-US" sz="1400" dirty="0">
                <a:latin typeface="Times New Roman" panose="02020603050405020304" pitchFamily="18" charset="0"/>
                <a:cs typeface="Times New Roman" panose="02020603050405020304" pitchFamily="18" charset="0"/>
              </a:rPr>
              <a:t>AUTO</a:t>
            </a:r>
            <a:endParaRPr lang="ru-RU" sz="1400" dirty="0">
              <a:latin typeface="Times New Roman" panose="02020603050405020304" pitchFamily="18" charset="0"/>
              <a:cs typeface="Times New Roman" panose="02020603050405020304" pitchFamily="18" charset="0"/>
            </a:endParaRPr>
          </a:p>
        </p:txBody>
      </p:sp>
      <p:sp>
        <p:nvSpPr>
          <p:cNvPr id="27" name="Капля 26"/>
          <p:cNvSpPr/>
          <p:nvPr/>
        </p:nvSpPr>
        <p:spPr>
          <a:xfrm>
            <a:off x="87827" y="5033211"/>
            <a:ext cx="457200" cy="497358"/>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ru-RU" b="1" dirty="0"/>
          </a:p>
        </p:txBody>
      </p:sp>
    </p:spTree>
    <p:extLst>
      <p:ext uri="{BB962C8B-B14F-4D97-AF65-F5344CB8AC3E}">
        <p14:creationId xmlns:p14="http://schemas.microsoft.com/office/powerpoint/2010/main" val="69938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Объект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562101"/>
            <a:ext cx="2590800" cy="1905000"/>
          </a:xfr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3328" y="2513116"/>
            <a:ext cx="2362200" cy="1905000"/>
          </a:xfrm>
          <a:prstGeom prst="rect">
            <a:avLst/>
          </a:prstGeom>
        </p:spPr>
      </p:pic>
      <p:sp>
        <p:nvSpPr>
          <p:cNvPr id="9" name="Прямоугольник 8"/>
          <p:cNvSpPr/>
          <p:nvPr/>
        </p:nvSpPr>
        <p:spPr>
          <a:xfrm>
            <a:off x="3279569" y="2627416"/>
            <a:ext cx="3048000" cy="1676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Режим управления кранами должен быть удалённым</a:t>
            </a:r>
            <a:r>
              <a:rPr lang="en-US" dirty="0">
                <a:latin typeface="Times New Roman" panose="02020603050405020304" pitchFamily="18" charset="0"/>
                <a:cs typeface="Times New Roman" panose="02020603050405020304" pitchFamily="18" charset="0"/>
              </a:rPr>
              <a:t> REMOTE</a:t>
            </a:r>
            <a:endParaRPr lang="ru-RU" dirty="0">
              <a:latin typeface="Times New Roman" panose="02020603050405020304" pitchFamily="18" charset="0"/>
              <a:cs typeface="Times New Roman" panose="02020603050405020304" pitchFamily="18" charset="0"/>
            </a:endParaRPr>
          </a:p>
        </p:txBody>
      </p:sp>
      <p:sp>
        <p:nvSpPr>
          <p:cNvPr id="10" name="Капля 9"/>
          <p:cNvSpPr/>
          <p:nvPr/>
        </p:nvSpPr>
        <p:spPr>
          <a:xfrm>
            <a:off x="0" y="836716"/>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endParaRPr lang="ru-RU" b="1" dirty="0"/>
          </a:p>
        </p:txBody>
      </p:sp>
      <p:pic>
        <p:nvPicPr>
          <p:cNvPr id="11" name="Рисунок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4618234"/>
            <a:ext cx="2590800" cy="2057400"/>
          </a:xfrm>
          <a:prstGeom prst="rect">
            <a:avLst/>
          </a:prstGeom>
        </p:spPr>
      </p:pic>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7183" y="4648200"/>
            <a:ext cx="2514600" cy="2057400"/>
          </a:xfrm>
          <a:prstGeom prst="rect">
            <a:avLst/>
          </a:prstGeom>
        </p:spPr>
      </p:pic>
      <p:sp>
        <p:nvSpPr>
          <p:cNvPr id="13" name="Прямоугольник 12"/>
          <p:cNvSpPr/>
          <p:nvPr/>
        </p:nvSpPr>
        <p:spPr>
          <a:xfrm>
            <a:off x="3297382" y="4838700"/>
            <a:ext cx="3048000" cy="1676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Положение ручных кранов </a:t>
            </a:r>
            <a:r>
              <a:rPr lang="ru-RU" dirty="0" err="1">
                <a:latin typeface="Times New Roman" panose="02020603050405020304" pitchFamily="18" charset="0"/>
                <a:cs typeface="Times New Roman" panose="02020603050405020304" pitchFamily="18" charset="0"/>
              </a:rPr>
              <a:t>байпасной</a:t>
            </a:r>
            <a:r>
              <a:rPr lang="ru-RU" dirty="0">
                <a:latin typeface="Times New Roman" panose="02020603050405020304" pitchFamily="18" charset="0"/>
                <a:cs typeface="Times New Roman" panose="02020603050405020304" pitchFamily="18" charset="0"/>
              </a:rPr>
              <a:t> линии и линии стравливания должны быть открыты.</a:t>
            </a:r>
          </a:p>
        </p:txBody>
      </p:sp>
      <p:sp>
        <p:nvSpPr>
          <p:cNvPr id="14" name="Прямоугольник 13"/>
          <p:cNvSpPr/>
          <p:nvPr/>
        </p:nvSpPr>
        <p:spPr>
          <a:xfrm>
            <a:off x="457200" y="4825835"/>
            <a:ext cx="1295400" cy="5715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latin typeface="Times New Roman" panose="02020603050405020304" pitchFamily="18" charset="0"/>
                <a:cs typeface="Times New Roman" panose="02020603050405020304" pitchFamily="18" charset="0"/>
              </a:rPr>
              <a:t>Байпасная</a:t>
            </a:r>
            <a:r>
              <a:rPr lang="ru-RU" dirty="0">
                <a:latin typeface="Times New Roman" panose="02020603050405020304" pitchFamily="18" charset="0"/>
                <a:cs typeface="Times New Roman" panose="02020603050405020304" pitchFamily="18" charset="0"/>
              </a:rPr>
              <a:t> линия</a:t>
            </a:r>
          </a:p>
        </p:txBody>
      </p:sp>
      <p:sp>
        <p:nvSpPr>
          <p:cNvPr id="15" name="Прямоугольник 14"/>
          <p:cNvSpPr/>
          <p:nvPr/>
        </p:nvSpPr>
        <p:spPr>
          <a:xfrm>
            <a:off x="7592290" y="4783282"/>
            <a:ext cx="1263238" cy="46338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Линия стравливания</a:t>
            </a:r>
          </a:p>
        </p:txBody>
      </p:sp>
      <p:pic>
        <p:nvPicPr>
          <p:cNvPr id="16" name="Рисунок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003" y="836716"/>
            <a:ext cx="2590800" cy="1676400"/>
          </a:xfrm>
          <a:prstGeom prst="rect">
            <a:avLst/>
          </a:prstGeom>
        </p:spPr>
      </p:pic>
      <p:pic>
        <p:nvPicPr>
          <p:cNvPr id="17" name="Рисунок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3328" y="836716"/>
            <a:ext cx="2362200" cy="1547503"/>
          </a:xfrm>
          <a:prstGeom prst="rect">
            <a:avLst/>
          </a:prstGeom>
        </p:spPr>
      </p:pic>
      <p:sp>
        <p:nvSpPr>
          <p:cNvPr id="18" name="Прямоугольник 17"/>
          <p:cNvSpPr/>
          <p:nvPr/>
        </p:nvSpPr>
        <p:spPr>
          <a:xfrm>
            <a:off x="3279569" y="836716"/>
            <a:ext cx="3048000" cy="1676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Краны подачи воздуха на управление стопорном клапаном топливного газа и системы промежуточного воздуха должны быть открыты</a:t>
            </a:r>
          </a:p>
        </p:txBody>
      </p:sp>
      <p:sp>
        <p:nvSpPr>
          <p:cNvPr id="19" name="Кольцо 18"/>
          <p:cNvSpPr/>
          <p:nvPr/>
        </p:nvSpPr>
        <p:spPr>
          <a:xfrm>
            <a:off x="857003" y="1255816"/>
            <a:ext cx="914400" cy="521649"/>
          </a:xfrm>
          <a:prstGeom prst="donut">
            <a:avLst>
              <a:gd name="adj" fmla="val 9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0" name="Кольцо 19"/>
          <p:cNvSpPr/>
          <p:nvPr/>
        </p:nvSpPr>
        <p:spPr>
          <a:xfrm>
            <a:off x="6916387" y="1197367"/>
            <a:ext cx="914400" cy="521649"/>
          </a:xfrm>
          <a:prstGeom prst="donut">
            <a:avLst>
              <a:gd name="adj" fmla="val 9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1" name="Прямоугольник 20"/>
          <p:cNvSpPr/>
          <p:nvPr/>
        </p:nvSpPr>
        <p:spPr>
          <a:xfrm>
            <a:off x="609600" y="2684567"/>
            <a:ext cx="1295400" cy="5715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GHV </a:t>
            </a:r>
            <a:r>
              <a:rPr lang="ru-RU" dirty="0">
                <a:latin typeface="Times New Roman" panose="02020603050405020304" pitchFamily="18" charset="0"/>
                <a:cs typeface="Times New Roman" panose="02020603050405020304" pitchFamily="18" charset="0"/>
              </a:rPr>
              <a:t>краны</a:t>
            </a:r>
          </a:p>
        </p:txBody>
      </p:sp>
      <p:sp>
        <p:nvSpPr>
          <p:cNvPr id="22" name="Прямоугольник 21"/>
          <p:cNvSpPr/>
          <p:nvPr/>
        </p:nvSpPr>
        <p:spPr>
          <a:xfrm>
            <a:off x="7373587" y="3758295"/>
            <a:ext cx="1295400" cy="5715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MOV</a:t>
            </a:r>
            <a:r>
              <a:rPr lang="ru-RU" dirty="0">
                <a:latin typeface="Times New Roman" panose="02020603050405020304" pitchFamily="18" charset="0"/>
                <a:cs typeface="Times New Roman" panose="02020603050405020304" pitchFamily="18" charset="0"/>
              </a:rPr>
              <a:t>кран</a:t>
            </a:r>
          </a:p>
        </p:txBody>
      </p:sp>
      <p:sp>
        <p:nvSpPr>
          <p:cNvPr id="2" name="Нашивка 1"/>
          <p:cNvSpPr/>
          <p:nvPr/>
        </p:nvSpPr>
        <p:spPr>
          <a:xfrm>
            <a:off x="1529087" y="5838701"/>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3" name="Нашивка 22"/>
          <p:cNvSpPr/>
          <p:nvPr/>
        </p:nvSpPr>
        <p:spPr>
          <a:xfrm>
            <a:off x="7432112" y="5676900"/>
            <a:ext cx="48463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Капля 23"/>
          <p:cNvSpPr/>
          <p:nvPr/>
        </p:nvSpPr>
        <p:spPr>
          <a:xfrm>
            <a:off x="5938" y="2576946"/>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endParaRPr lang="ru-RU" b="1" dirty="0"/>
          </a:p>
        </p:txBody>
      </p:sp>
      <p:sp>
        <p:nvSpPr>
          <p:cNvPr id="25" name="Капля 24"/>
          <p:cNvSpPr/>
          <p:nvPr/>
        </p:nvSpPr>
        <p:spPr>
          <a:xfrm>
            <a:off x="-3958" y="4618234"/>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endParaRPr lang="ru-RU" b="1" dirty="0"/>
          </a:p>
        </p:txBody>
      </p:sp>
    </p:spTree>
    <p:extLst>
      <p:ext uri="{BB962C8B-B14F-4D97-AF65-F5344CB8AC3E}">
        <p14:creationId xmlns:p14="http://schemas.microsoft.com/office/powerpoint/2010/main" val="3988746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33400" y="695645"/>
            <a:ext cx="2590800" cy="1828800"/>
          </a:xfr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723405"/>
            <a:ext cx="2971800" cy="1828800"/>
          </a:xfrm>
          <a:prstGeom prst="rect">
            <a:avLst/>
          </a:prstGeom>
        </p:spPr>
      </p:pic>
      <p:sp>
        <p:nvSpPr>
          <p:cNvPr id="7" name="Прямоугольник 6"/>
          <p:cNvSpPr/>
          <p:nvPr/>
        </p:nvSpPr>
        <p:spPr>
          <a:xfrm>
            <a:off x="3200400" y="723405"/>
            <a:ext cx="2743200" cy="1828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В зависимости от место отбора уплотнительного газа необходимо открыть входной кран линии</a:t>
            </a:r>
            <a:r>
              <a:rPr lang="ru-RU" dirty="0">
                <a:latin typeface="Times New Roman" panose="02020603050405020304" pitchFamily="18" charset="0"/>
                <a:cs typeface="Times New Roman" panose="02020603050405020304" pitchFamily="18" charset="0"/>
              </a:rPr>
              <a:t>.</a:t>
            </a:r>
          </a:p>
        </p:txBody>
      </p:sp>
      <p:sp>
        <p:nvSpPr>
          <p:cNvPr id="8" name="Скругленный прямоугольник 7"/>
          <p:cNvSpPr/>
          <p:nvPr/>
        </p:nvSpPr>
        <p:spPr>
          <a:xfrm>
            <a:off x="556160" y="773773"/>
            <a:ext cx="1547750" cy="5700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Отбор с выхода ГПА</a:t>
            </a:r>
          </a:p>
        </p:txBody>
      </p:sp>
      <p:sp>
        <p:nvSpPr>
          <p:cNvPr id="9" name="Скругленный прямоугольник 8"/>
          <p:cNvSpPr/>
          <p:nvPr/>
        </p:nvSpPr>
        <p:spPr>
          <a:xfrm>
            <a:off x="6057901" y="695645"/>
            <a:ext cx="1562100" cy="5700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Отбор со станции КС2</a:t>
            </a:r>
          </a:p>
        </p:txBody>
      </p:sp>
      <p:sp>
        <p:nvSpPr>
          <p:cNvPr id="12" name="Стрелка вправо 11"/>
          <p:cNvSpPr/>
          <p:nvPr/>
        </p:nvSpPr>
        <p:spPr>
          <a:xfrm flipV="1">
            <a:off x="1951510" y="1320929"/>
            <a:ext cx="609600" cy="45719"/>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rot="687812" flipV="1">
            <a:off x="6551663" y="1340627"/>
            <a:ext cx="609600" cy="45719"/>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Picture 2" descr="D:\Documents and Settings\Admin\Рабочий стол\пуск\IMG_0894.JPG"/>
          <p:cNvPicPr>
            <a:picLocks noGrp="1" noChangeAspect="1" noChangeArrowheads="1"/>
          </p:cNvPicPr>
          <p:nvPr>
            <p:ph sz="half" idx="1"/>
          </p:nvPr>
        </p:nvPicPr>
        <p:blipFill>
          <a:blip r:embed="rId5" cstate="print"/>
          <a:srcRect/>
          <a:stretch>
            <a:fillRect/>
          </a:stretch>
        </p:blipFill>
        <p:spPr bwMode="auto">
          <a:xfrm>
            <a:off x="565064" y="2730826"/>
            <a:ext cx="2507795" cy="2085605"/>
          </a:xfrm>
          <a:prstGeom prst="rect">
            <a:avLst/>
          </a:prstGeom>
          <a:noFill/>
        </p:spPr>
      </p:pic>
      <p:pic>
        <p:nvPicPr>
          <p:cNvPr id="15" name="Рисунок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1" y="2799675"/>
            <a:ext cx="2933699" cy="2034146"/>
          </a:xfrm>
          <a:prstGeom prst="rect">
            <a:avLst/>
          </a:prstGeom>
        </p:spPr>
      </p:pic>
      <p:sp>
        <p:nvSpPr>
          <p:cNvPr id="16" name="Прямоугольник 15"/>
          <p:cNvSpPr/>
          <p:nvPr/>
        </p:nvSpPr>
        <p:spPr>
          <a:xfrm>
            <a:off x="3200400" y="2791196"/>
            <a:ext cx="2743200" cy="20094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На блоке подготовки уплотнительного газа необходимо включить нагреватель. После включения необходимо посмотреть в смотровое окно и убедится об успешном включении. Индикатор долен показывать температуру 80</a:t>
            </a:r>
            <a:r>
              <a:rPr lang="en-US" sz="1400" dirty="0">
                <a:latin typeface="Times New Roman" panose="02020603050405020304" pitchFamily="18" charset="0"/>
                <a:cs typeface="Times New Roman" panose="02020603050405020304" pitchFamily="18" charset="0"/>
              </a:rPr>
              <a:t>F</a:t>
            </a:r>
            <a:endParaRPr lang="ru-RU" sz="1400" dirty="0">
              <a:latin typeface="Times New Roman" panose="02020603050405020304" pitchFamily="18" charset="0"/>
              <a:cs typeface="Times New Roman" panose="02020603050405020304" pitchFamily="18" charset="0"/>
            </a:endParaRPr>
          </a:p>
        </p:txBody>
      </p:sp>
      <p:sp>
        <p:nvSpPr>
          <p:cNvPr id="17" name="Скругленный прямоугольник 16"/>
          <p:cNvSpPr/>
          <p:nvPr/>
        </p:nvSpPr>
        <p:spPr>
          <a:xfrm>
            <a:off x="7375567" y="2791196"/>
            <a:ext cx="1638299" cy="71400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Входной автомат перевести в режим </a:t>
            </a:r>
            <a:r>
              <a:rPr lang="en-US" sz="1400" dirty="0">
                <a:latin typeface="Times New Roman" panose="02020603050405020304" pitchFamily="18" charset="0"/>
                <a:cs typeface="Times New Roman" panose="02020603050405020304" pitchFamily="18" charset="0"/>
              </a:rPr>
              <a:t>ON</a:t>
            </a:r>
            <a:endParaRPr lang="ru-RU" sz="1400" dirty="0">
              <a:latin typeface="Times New Roman" panose="02020603050405020304" pitchFamily="18" charset="0"/>
              <a:cs typeface="Times New Roman" panose="02020603050405020304" pitchFamily="18" charset="0"/>
            </a:endParaRPr>
          </a:p>
        </p:txBody>
      </p:sp>
      <p:sp>
        <p:nvSpPr>
          <p:cNvPr id="18" name="Стрелка вправо 17"/>
          <p:cNvSpPr/>
          <p:nvPr/>
        </p:nvSpPr>
        <p:spPr>
          <a:xfrm rot="7386116">
            <a:off x="7710410" y="3616265"/>
            <a:ext cx="706038" cy="52609"/>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Скругленный прямоугольник 18"/>
          <p:cNvSpPr/>
          <p:nvPr/>
        </p:nvSpPr>
        <p:spPr>
          <a:xfrm>
            <a:off x="6096001" y="4114800"/>
            <a:ext cx="1638299" cy="71902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Селектор включения перевести в режим </a:t>
            </a:r>
            <a:r>
              <a:rPr lang="en-US" sz="1400" dirty="0">
                <a:latin typeface="Times New Roman" panose="02020603050405020304" pitchFamily="18" charset="0"/>
                <a:cs typeface="Times New Roman" panose="02020603050405020304" pitchFamily="18" charset="0"/>
              </a:rPr>
              <a:t>ON</a:t>
            </a:r>
            <a:endParaRPr lang="ru-RU" sz="1400" dirty="0">
              <a:latin typeface="Times New Roman" panose="02020603050405020304" pitchFamily="18" charset="0"/>
              <a:cs typeface="Times New Roman" panose="02020603050405020304" pitchFamily="18" charset="0"/>
            </a:endParaRPr>
          </a:p>
        </p:txBody>
      </p:sp>
      <p:sp>
        <p:nvSpPr>
          <p:cNvPr id="20" name="Стрелка вправо 19"/>
          <p:cNvSpPr/>
          <p:nvPr/>
        </p:nvSpPr>
        <p:spPr>
          <a:xfrm rot="20541833">
            <a:off x="6328907" y="4109094"/>
            <a:ext cx="687700" cy="65715"/>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Скругленный прямоугольник 20"/>
          <p:cNvSpPr/>
          <p:nvPr/>
        </p:nvSpPr>
        <p:spPr>
          <a:xfrm>
            <a:off x="563367" y="2759828"/>
            <a:ext cx="1638299" cy="57001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Смотровое окно</a:t>
            </a:r>
          </a:p>
        </p:txBody>
      </p:sp>
      <p:sp>
        <p:nvSpPr>
          <p:cNvPr id="23" name="Капля 22"/>
          <p:cNvSpPr/>
          <p:nvPr/>
        </p:nvSpPr>
        <p:spPr>
          <a:xfrm>
            <a:off x="0" y="836716"/>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endParaRPr lang="ru-RU" b="1" dirty="0"/>
          </a:p>
        </p:txBody>
      </p:sp>
      <p:sp>
        <p:nvSpPr>
          <p:cNvPr id="24" name="Капля 23"/>
          <p:cNvSpPr/>
          <p:nvPr/>
        </p:nvSpPr>
        <p:spPr>
          <a:xfrm>
            <a:off x="91911" y="2791196"/>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endParaRPr lang="ru-RU" b="1" dirty="0"/>
          </a:p>
        </p:txBody>
      </p:sp>
      <p:pic>
        <p:nvPicPr>
          <p:cNvPr id="25" name="Picture 3" descr="D:\Documents and Settings\Admin\Рабочий стол\пуск\IMG_0877.JPG"/>
          <p:cNvPicPr>
            <a:picLocks noGrp="1" noChangeAspect="1" noChangeArrowheads="1"/>
          </p:cNvPicPr>
          <p:nvPr>
            <p:ph sz="half" idx="2"/>
          </p:nvPr>
        </p:nvPicPr>
        <p:blipFill>
          <a:blip r:embed="rId7" cstate="print"/>
          <a:srcRect/>
          <a:stretch>
            <a:fillRect/>
          </a:stretch>
        </p:blipFill>
        <p:spPr bwMode="auto">
          <a:xfrm>
            <a:off x="549110" y="4949535"/>
            <a:ext cx="2575089" cy="1832265"/>
          </a:xfrm>
          <a:prstGeom prst="rect">
            <a:avLst/>
          </a:prstGeom>
          <a:noFill/>
        </p:spPr>
      </p:pic>
      <p:sp>
        <p:nvSpPr>
          <p:cNvPr id="26" name="Прямоугольник 25"/>
          <p:cNvSpPr/>
          <p:nvPr/>
        </p:nvSpPr>
        <p:spPr>
          <a:xfrm>
            <a:off x="3200400" y="4949536"/>
            <a:ext cx="2743200" cy="178278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Убедится что входные и выходные краны фильтров уплотнительного газа и промежуточного воздуха открыты </a:t>
            </a:r>
          </a:p>
        </p:txBody>
      </p:sp>
      <p:sp>
        <p:nvSpPr>
          <p:cNvPr id="27" name="Скругленный прямоугольник 26"/>
          <p:cNvSpPr/>
          <p:nvPr/>
        </p:nvSpPr>
        <p:spPr>
          <a:xfrm>
            <a:off x="2187410" y="4959432"/>
            <a:ext cx="914400" cy="75556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Фильтр </a:t>
            </a:r>
            <a:r>
              <a:rPr lang="ru-RU" sz="1400" dirty="0" err="1">
                <a:latin typeface="Times New Roman" panose="02020603050405020304" pitchFamily="18" charset="0"/>
                <a:cs typeface="Times New Roman" panose="02020603050405020304" pitchFamily="18" charset="0"/>
              </a:rPr>
              <a:t>упл.газа</a:t>
            </a:r>
            <a:endParaRPr lang="ru-RU" sz="1400" dirty="0">
              <a:latin typeface="Times New Roman" panose="02020603050405020304" pitchFamily="18" charset="0"/>
              <a:cs typeface="Times New Roman" panose="02020603050405020304" pitchFamily="18" charset="0"/>
            </a:endParaRPr>
          </a:p>
        </p:txBody>
      </p:sp>
      <p:sp>
        <p:nvSpPr>
          <p:cNvPr id="28" name="Стрелка вправо 27"/>
          <p:cNvSpPr/>
          <p:nvPr/>
        </p:nvSpPr>
        <p:spPr>
          <a:xfrm rot="2641709" flipV="1">
            <a:off x="1655677" y="3570907"/>
            <a:ext cx="594360" cy="45719"/>
          </a:xfrm>
          <a:prstGeom prst="right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Стрелка вправо 28"/>
          <p:cNvSpPr/>
          <p:nvPr/>
        </p:nvSpPr>
        <p:spPr>
          <a:xfrm rot="10467983">
            <a:off x="1110495" y="5092107"/>
            <a:ext cx="1064181"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Стрелка вправо 29"/>
          <p:cNvSpPr/>
          <p:nvPr/>
        </p:nvSpPr>
        <p:spPr>
          <a:xfrm rot="10467983">
            <a:off x="2018180" y="5264313"/>
            <a:ext cx="150760"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Скругленный прямоугольник 30"/>
          <p:cNvSpPr/>
          <p:nvPr/>
        </p:nvSpPr>
        <p:spPr>
          <a:xfrm>
            <a:off x="2103910" y="5840928"/>
            <a:ext cx="914400" cy="914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Фильтр </a:t>
            </a:r>
            <a:r>
              <a:rPr lang="ru-RU" sz="1400" dirty="0" err="1">
                <a:latin typeface="Times New Roman" panose="02020603050405020304" pitchFamily="18" charset="0"/>
                <a:cs typeface="Times New Roman" panose="02020603050405020304" pitchFamily="18" charset="0"/>
              </a:rPr>
              <a:t>пром</a:t>
            </a:r>
            <a:r>
              <a:rPr lang="ru-RU" sz="1400" dirty="0">
                <a:latin typeface="Times New Roman" panose="02020603050405020304" pitchFamily="18" charset="0"/>
                <a:cs typeface="Times New Roman" panose="02020603050405020304" pitchFamily="18" charset="0"/>
              </a:rPr>
              <a:t>. воздуха</a:t>
            </a:r>
          </a:p>
        </p:txBody>
      </p:sp>
      <p:sp>
        <p:nvSpPr>
          <p:cNvPr id="32" name="Стрелка вправо 31"/>
          <p:cNvSpPr/>
          <p:nvPr/>
        </p:nvSpPr>
        <p:spPr>
          <a:xfrm rot="10467983">
            <a:off x="1640313" y="6176596"/>
            <a:ext cx="435322"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773050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4" descr="C:\Documents and Settings\user\Рабочий стол\система смазки\DSCN2538.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1" y="2057400"/>
            <a:ext cx="74676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914400" y="835230"/>
            <a:ext cx="7315200" cy="99356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latin typeface="Times New Roman" panose="02020603050405020304" pitchFamily="18" charset="0"/>
                <a:cs typeface="Times New Roman" panose="02020603050405020304" pitchFamily="18" charset="0"/>
              </a:rPr>
              <a:t>Необходимо осмотреть АВО масла на наличие утечек масла, оценить состояние приводного ремня и вентилятора. </a:t>
            </a:r>
          </a:p>
        </p:txBody>
      </p:sp>
      <p:sp>
        <p:nvSpPr>
          <p:cNvPr id="4" name="Капля 3"/>
          <p:cNvSpPr/>
          <p:nvPr/>
        </p:nvSpPr>
        <p:spPr>
          <a:xfrm>
            <a:off x="403516" y="835230"/>
            <a:ext cx="457200"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t>9</a:t>
            </a:r>
          </a:p>
        </p:txBody>
      </p:sp>
    </p:spTree>
    <p:extLst>
      <p:ext uri="{BB962C8B-B14F-4D97-AF65-F5344CB8AC3E}">
        <p14:creationId xmlns:p14="http://schemas.microsoft.com/office/powerpoint/2010/main" val="1068531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Documents and Settings\Admin\Рабочий стол\пуск\IMG_0904.JPG"/>
          <p:cNvPicPr>
            <a:picLocks noGrp="1" noChangeAspect="1" noChangeArrowheads="1"/>
          </p:cNvPicPr>
          <p:nvPr>
            <p:ph idx="1"/>
          </p:nvPr>
        </p:nvPicPr>
        <p:blipFill>
          <a:blip r:embed="rId2" cstate="print"/>
          <a:srcRect/>
          <a:stretch>
            <a:fillRect/>
          </a:stretch>
        </p:blipFill>
        <p:spPr bwMode="auto">
          <a:xfrm>
            <a:off x="228600" y="1524000"/>
            <a:ext cx="8763000" cy="5202238"/>
          </a:xfrm>
          <a:prstGeom prst="rect">
            <a:avLst/>
          </a:prstGeom>
          <a:noFill/>
        </p:spPr>
      </p:pic>
      <p:cxnSp>
        <p:nvCxnSpPr>
          <p:cNvPr id="4" name="Соединительная линия уступом 3"/>
          <p:cNvCxnSpPr/>
          <p:nvPr/>
        </p:nvCxnSpPr>
        <p:spPr>
          <a:xfrm rot="16200000" flipH="1">
            <a:off x="2286000" y="2209800"/>
            <a:ext cx="914400" cy="762000"/>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4" name="Соединительная линия уступом 13"/>
          <p:cNvCxnSpPr/>
          <p:nvPr/>
        </p:nvCxnSpPr>
        <p:spPr>
          <a:xfrm rot="5400000">
            <a:off x="5791200" y="2225634"/>
            <a:ext cx="914400" cy="914400"/>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Прямоугольник 19"/>
          <p:cNvSpPr/>
          <p:nvPr/>
        </p:nvSpPr>
        <p:spPr>
          <a:xfrm>
            <a:off x="1017319" y="1981200"/>
            <a:ext cx="187828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Антипомпажный клапан. </a:t>
            </a:r>
            <a:r>
              <a:rPr lang="ru-RU" dirty="0" err="1"/>
              <a:t>Anti-Surge</a:t>
            </a:r>
            <a:endParaRPr lang="ru-RU" dirty="0"/>
          </a:p>
        </p:txBody>
      </p:sp>
      <p:sp>
        <p:nvSpPr>
          <p:cNvPr id="21" name="Прямоугольник 20"/>
          <p:cNvSpPr/>
          <p:nvPr/>
        </p:nvSpPr>
        <p:spPr>
          <a:xfrm>
            <a:off x="5600205" y="1603169"/>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Аварийный клапан.</a:t>
            </a:r>
            <a:r>
              <a:rPr lang="en-US" dirty="0"/>
              <a:t>Hot bypass</a:t>
            </a:r>
            <a:endParaRPr lang="ru-RU" dirty="0"/>
          </a:p>
        </p:txBody>
      </p:sp>
      <p:sp>
        <p:nvSpPr>
          <p:cNvPr id="7" name="Овал 6"/>
          <p:cNvSpPr/>
          <p:nvPr/>
        </p:nvSpPr>
        <p:spPr>
          <a:xfrm>
            <a:off x="3366655" y="1638795"/>
            <a:ext cx="1676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Выходной клапан</a:t>
            </a:r>
          </a:p>
        </p:txBody>
      </p:sp>
      <p:cxnSp>
        <p:nvCxnSpPr>
          <p:cNvPr id="9" name="Прямая со стрелкой 8"/>
          <p:cNvCxnSpPr/>
          <p:nvPr/>
        </p:nvCxnSpPr>
        <p:spPr>
          <a:xfrm rot="5400000">
            <a:off x="3758046" y="2667495"/>
            <a:ext cx="7620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Овал 12"/>
          <p:cNvSpPr/>
          <p:nvPr/>
        </p:nvSpPr>
        <p:spPr>
          <a:xfrm>
            <a:off x="6858000" y="3276600"/>
            <a:ext cx="16764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Входной клапан</a:t>
            </a:r>
          </a:p>
        </p:txBody>
      </p:sp>
      <p:cxnSp>
        <p:nvCxnSpPr>
          <p:cNvPr id="16" name="Прямая со стрелкой 15"/>
          <p:cNvCxnSpPr>
            <a:stCxn id="13" idx="0"/>
          </p:cNvCxnSpPr>
          <p:nvPr/>
        </p:nvCxnSpPr>
        <p:spPr>
          <a:xfrm rot="5400000" flipH="1" flipV="1">
            <a:off x="7620000" y="2971800"/>
            <a:ext cx="3810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Овал 10"/>
          <p:cNvSpPr/>
          <p:nvPr/>
        </p:nvSpPr>
        <p:spPr>
          <a:xfrm>
            <a:off x="494688" y="4723778"/>
            <a:ext cx="1908434"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err="1"/>
              <a:t>Рециркуля-цинный</a:t>
            </a:r>
            <a:r>
              <a:rPr lang="ru-RU" dirty="0"/>
              <a:t>  клапан</a:t>
            </a:r>
          </a:p>
        </p:txBody>
      </p:sp>
      <p:cxnSp>
        <p:nvCxnSpPr>
          <p:cNvPr id="12" name="Соединительная линия уступом 11"/>
          <p:cNvCxnSpPr/>
          <p:nvPr/>
        </p:nvCxnSpPr>
        <p:spPr>
          <a:xfrm rot="16200000" flipV="1">
            <a:off x="495115" y="4258660"/>
            <a:ext cx="640646" cy="403762"/>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3" name="Прямоугольник 2"/>
          <p:cNvSpPr/>
          <p:nvPr/>
        </p:nvSpPr>
        <p:spPr>
          <a:xfrm>
            <a:off x="467969" y="609600"/>
            <a:ext cx="8610600" cy="914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C00000"/>
                </a:solidFill>
                <a:latin typeface="Times New Roman" panose="02020603050405020304" pitchFamily="18" charset="0"/>
                <a:cs typeface="Times New Roman" panose="02020603050405020304" pitchFamily="18" charset="0"/>
              </a:rPr>
              <a:t>Визуально осмотреть крановую обвязку</a:t>
            </a:r>
            <a:r>
              <a:rPr lang="en-US" dirty="0">
                <a:solidFill>
                  <a:srgbClr val="C00000"/>
                </a:solidFill>
                <a:latin typeface="Times New Roman" panose="02020603050405020304" pitchFamily="18" charset="0"/>
                <a:cs typeface="Times New Roman" panose="02020603050405020304" pitchFamily="18" charset="0"/>
              </a:rPr>
              <a:t> </a:t>
            </a:r>
            <a:r>
              <a:rPr lang="ru-RU" dirty="0">
                <a:solidFill>
                  <a:srgbClr val="C00000"/>
                </a:solidFill>
                <a:latin typeface="Times New Roman" panose="02020603050405020304" pitchFamily="18" charset="0"/>
                <a:cs typeface="Times New Roman" panose="02020603050405020304" pitchFamily="18" charset="0"/>
              </a:rPr>
              <a:t>на предмет потеков масла, утечек газа</a:t>
            </a:r>
            <a:r>
              <a:rPr lang="en-US" dirty="0">
                <a:solidFill>
                  <a:srgbClr val="C00000"/>
                </a:solidFill>
                <a:latin typeface="Times New Roman" panose="02020603050405020304" pitchFamily="18" charset="0"/>
                <a:cs typeface="Times New Roman" panose="02020603050405020304" pitchFamily="18" charset="0"/>
              </a:rPr>
              <a:t> </a:t>
            </a:r>
            <a:r>
              <a:rPr lang="ru-RU" dirty="0">
                <a:solidFill>
                  <a:srgbClr val="C00000"/>
                </a:solidFill>
                <a:latin typeface="Times New Roman" panose="02020603050405020304" pitchFamily="18" charset="0"/>
                <a:cs typeface="Times New Roman" panose="02020603050405020304" pitchFamily="18" charset="0"/>
              </a:rPr>
              <a:t>и воздуха. Все ручные краны линий стравливания должны быть закрыты.</a:t>
            </a:r>
          </a:p>
        </p:txBody>
      </p:sp>
      <p:sp>
        <p:nvSpPr>
          <p:cNvPr id="17" name="Капля 16"/>
          <p:cNvSpPr/>
          <p:nvPr/>
        </p:nvSpPr>
        <p:spPr>
          <a:xfrm>
            <a:off x="-87947" y="785749"/>
            <a:ext cx="555916"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t>10</a:t>
            </a:r>
          </a:p>
        </p:txBody>
      </p:sp>
    </p:spTree>
    <p:extLst>
      <p:ext uri="{BB962C8B-B14F-4D97-AF65-F5344CB8AC3E}">
        <p14:creationId xmlns:p14="http://schemas.microsoft.com/office/powerpoint/2010/main" val="11325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ocuments and Settings\Admin\Рабочий стол\пуск\IMG_0906.JPG"/>
          <p:cNvPicPr>
            <a:picLocks noGrp="1" noChangeAspect="1" noChangeArrowheads="1"/>
          </p:cNvPicPr>
          <p:nvPr>
            <p:ph idx="1"/>
          </p:nvPr>
        </p:nvPicPr>
        <p:blipFill>
          <a:blip r:embed="rId2" cstate="print"/>
          <a:srcRect/>
          <a:stretch>
            <a:fillRect/>
          </a:stretch>
        </p:blipFill>
        <p:spPr bwMode="auto">
          <a:xfrm>
            <a:off x="685800" y="2362200"/>
            <a:ext cx="7848600" cy="4210396"/>
          </a:xfrm>
          <a:prstGeom prst="rect">
            <a:avLst/>
          </a:prstGeom>
          <a:noFill/>
        </p:spPr>
      </p:pic>
      <p:sp>
        <p:nvSpPr>
          <p:cNvPr id="5" name="Прямоугольник 4"/>
          <p:cNvSpPr/>
          <p:nvPr/>
        </p:nvSpPr>
        <p:spPr>
          <a:xfrm>
            <a:off x="685800" y="838200"/>
            <a:ext cx="7696200" cy="13716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Щит управления электропитанием в </a:t>
            </a:r>
            <a:r>
              <a:rPr lang="en-US" dirty="0">
                <a:latin typeface="Times New Roman" panose="02020603050405020304" pitchFamily="18" charset="0"/>
                <a:cs typeface="Times New Roman" panose="02020603050405020304" pitchFamily="18" charset="0"/>
              </a:rPr>
              <a:t>MCC</a:t>
            </a:r>
            <a:r>
              <a:rPr lang="ru-RU" dirty="0">
                <a:latin typeface="Times New Roman" panose="02020603050405020304" pitchFamily="18" charset="0"/>
                <a:cs typeface="Times New Roman" panose="02020603050405020304" pitchFamily="18" charset="0"/>
              </a:rPr>
              <a:t>.</a:t>
            </a:r>
          </a:p>
          <a:p>
            <a:pPr algn="ctr"/>
            <a:r>
              <a:rPr lang="ru-RU" dirty="0">
                <a:latin typeface="Times New Roman" panose="02020603050405020304" pitchFamily="18" charset="0"/>
                <a:cs typeface="Times New Roman" panose="02020603050405020304" pitchFamily="18" charset="0"/>
              </a:rPr>
              <a:t>Необходимо чтоб все переключатели находились в положении </a:t>
            </a:r>
            <a:r>
              <a:rPr lang="en-US" dirty="0">
                <a:latin typeface="Times New Roman" panose="02020603050405020304" pitchFamily="18" charset="0"/>
                <a:cs typeface="Times New Roman" panose="02020603050405020304" pitchFamily="18" charset="0"/>
              </a:rPr>
              <a:t>ON </a:t>
            </a:r>
            <a:r>
              <a:rPr lang="ru-RU" dirty="0">
                <a:latin typeface="Times New Roman" panose="02020603050405020304" pitchFamily="18" charset="0"/>
                <a:cs typeface="Times New Roman" panose="02020603050405020304" pitchFamily="18" charset="0"/>
              </a:rPr>
              <a:t>или </a:t>
            </a:r>
            <a:r>
              <a:rPr lang="en-US" dirty="0">
                <a:latin typeface="Times New Roman" panose="02020603050405020304" pitchFamily="18" charset="0"/>
                <a:cs typeface="Times New Roman" panose="02020603050405020304" pitchFamily="18" charset="0"/>
              </a:rPr>
              <a:t>AUTO</a:t>
            </a:r>
            <a:r>
              <a:rPr lang="ru-RU" dirty="0">
                <a:latin typeface="Times New Roman" panose="02020603050405020304" pitchFamily="18" charset="0"/>
                <a:cs typeface="Times New Roman" panose="02020603050405020304" pitchFamily="18" charset="0"/>
              </a:rPr>
              <a:t> кроме резервных</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чтобы отсутствовали активные индикаторы оранжевого цвета об неисправностях.</a:t>
            </a:r>
          </a:p>
        </p:txBody>
      </p:sp>
      <p:sp>
        <p:nvSpPr>
          <p:cNvPr id="7" name="Капля 6"/>
          <p:cNvSpPr/>
          <p:nvPr/>
        </p:nvSpPr>
        <p:spPr>
          <a:xfrm>
            <a:off x="125926" y="859722"/>
            <a:ext cx="555916"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t>11</a:t>
            </a:r>
          </a:p>
        </p:txBody>
      </p:sp>
    </p:spTree>
    <p:extLst>
      <p:ext uri="{BB962C8B-B14F-4D97-AF65-F5344CB8AC3E}">
        <p14:creationId xmlns:p14="http://schemas.microsoft.com/office/powerpoint/2010/main" val="3643349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2286000"/>
            <a:ext cx="2514600" cy="2743200"/>
          </a:xfrm>
        </p:spPr>
      </p:pic>
      <p:sp>
        <p:nvSpPr>
          <p:cNvPr id="5" name="Прямоугольник 4"/>
          <p:cNvSpPr/>
          <p:nvPr/>
        </p:nvSpPr>
        <p:spPr>
          <a:xfrm>
            <a:off x="914400" y="914400"/>
            <a:ext cx="7162800" cy="12192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600" b="1" dirty="0">
                <a:latin typeface="Times New Roman" panose="02020603050405020304" pitchFamily="18" charset="0"/>
                <a:cs typeface="Times New Roman" panose="02020603050405020304" pitchFamily="18" charset="0"/>
              </a:rPr>
              <a:t>Щит управления БПТГ</a:t>
            </a:r>
            <a:r>
              <a:rPr lang="en-US" sz="3600" b="1" dirty="0">
                <a:latin typeface="Times New Roman" panose="02020603050405020304" pitchFamily="18" charset="0"/>
                <a:cs typeface="Times New Roman" panose="02020603050405020304" pitchFamily="18" charset="0"/>
              </a:rPr>
              <a:t> Solar</a:t>
            </a:r>
            <a:r>
              <a:rPr lang="ru-RU" sz="3600" b="1" dirty="0">
                <a:latin typeface="Times New Roman" panose="02020603050405020304" pitchFamily="18" charset="0"/>
                <a:cs typeface="Times New Roman" panose="02020603050405020304" pitchFamily="18" charset="0"/>
              </a:rPr>
              <a:t>. </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2286000"/>
            <a:ext cx="2667000" cy="2743200"/>
          </a:xfrm>
          <a:prstGeom prst="rect">
            <a:avLst/>
          </a:prstGeom>
        </p:spPr>
      </p:pic>
      <p:sp>
        <p:nvSpPr>
          <p:cNvPr id="7" name="Прямоугольник 6"/>
          <p:cNvSpPr/>
          <p:nvPr/>
        </p:nvSpPr>
        <p:spPr>
          <a:xfrm>
            <a:off x="3213265" y="2438400"/>
            <a:ext cx="2667000" cy="2286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latin typeface="Times New Roman" panose="02020603050405020304" pitchFamily="18" charset="0"/>
                <a:cs typeface="Times New Roman" panose="02020603050405020304" pitchFamily="18" charset="0"/>
              </a:rPr>
              <a:t>Не должны присоветовать аварийные сигнализации. Индикатор готовности должен быть в положении </a:t>
            </a:r>
            <a:r>
              <a:rPr lang="en-US" sz="1600" b="1" dirty="0">
                <a:latin typeface="Times New Roman" panose="02020603050405020304" pitchFamily="18" charset="0"/>
                <a:cs typeface="Times New Roman" panose="02020603050405020304" pitchFamily="18" charset="0"/>
              </a:rPr>
              <a:t>READY</a:t>
            </a:r>
            <a:r>
              <a:rPr lang="ru-RU" sz="1600" b="1" dirty="0">
                <a:latin typeface="Times New Roman" panose="02020603050405020304" pitchFamily="18" charset="0"/>
                <a:cs typeface="Times New Roman" panose="02020603050405020304" pitchFamily="18" charset="0"/>
              </a:rPr>
              <a:t> зеленого цвета. Селектор режима управления кранами в </a:t>
            </a:r>
            <a:r>
              <a:rPr lang="en-US" sz="1600" b="1" dirty="0">
                <a:latin typeface="Times New Roman" panose="02020603050405020304" pitchFamily="18" charset="0"/>
                <a:cs typeface="Times New Roman" panose="02020603050405020304" pitchFamily="18" charset="0"/>
              </a:rPr>
              <a:t>AUTO</a:t>
            </a:r>
            <a:r>
              <a:rPr lang="ru-RU" sz="1600" b="1" dirty="0">
                <a:latin typeface="Times New Roman" panose="02020603050405020304" pitchFamily="18" charset="0"/>
                <a:cs typeface="Times New Roman" panose="02020603050405020304" pitchFamily="18" charset="0"/>
              </a:rPr>
              <a:t> </a:t>
            </a:r>
          </a:p>
        </p:txBody>
      </p:sp>
      <p:sp>
        <p:nvSpPr>
          <p:cNvPr id="8" name="Скругленная прямоугольная выноска 7"/>
          <p:cNvSpPr/>
          <p:nvPr/>
        </p:nvSpPr>
        <p:spPr>
          <a:xfrm>
            <a:off x="914400" y="3808476"/>
            <a:ext cx="1217221" cy="612648"/>
          </a:xfrm>
          <a:prstGeom prst="wedgeRoundRectCallou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Селектор управления кранами</a:t>
            </a:r>
          </a:p>
        </p:txBody>
      </p:sp>
      <p:sp>
        <p:nvSpPr>
          <p:cNvPr id="10" name="Скругленный прямоугольник 9"/>
          <p:cNvSpPr/>
          <p:nvPr/>
        </p:nvSpPr>
        <p:spPr>
          <a:xfrm>
            <a:off x="7353300" y="2894076"/>
            <a:ext cx="1409700" cy="4572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Индикатор готовности</a:t>
            </a:r>
          </a:p>
        </p:txBody>
      </p:sp>
      <p:sp>
        <p:nvSpPr>
          <p:cNvPr id="11" name="Стрелка вправо 10"/>
          <p:cNvSpPr/>
          <p:nvPr/>
        </p:nvSpPr>
        <p:spPr>
          <a:xfrm rot="20797211">
            <a:off x="7620367" y="2749881"/>
            <a:ext cx="609600" cy="74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Капля 8"/>
          <p:cNvSpPr/>
          <p:nvPr/>
        </p:nvSpPr>
        <p:spPr>
          <a:xfrm>
            <a:off x="358484" y="914400"/>
            <a:ext cx="555916"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t>12</a:t>
            </a:r>
          </a:p>
        </p:txBody>
      </p:sp>
    </p:spTree>
    <p:extLst>
      <p:ext uri="{BB962C8B-B14F-4D97-AF65-F5344CB8AC3E}">
        <p14:creationId xmlns:p14="http://schemas.microsoft.com/office/powerpoint/2010/main" val="4253737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609600"/>
            <a:ext cx="8686800" cy="5964936"/>
          </a:xfrm>
        </p:spPr>
        <p:txBody>
          <a:bodyPr>
            <a:noAutofit/>
          </a:bodyPr>
          <a:lstStyle/>
          <a:p>
            <a:pPr algn="just"/>
            <a:r>
              <a:rPr lang="ru-RU" sz="2200" dirty="0">
                <a:latin typeface="Times New Roman" panose="02020603050405020304" pitchFamily="18" charset="0"/>
                <a:cs typeface="Times New Roman" panose="02020603050405020304" pitchFamily="18" charset="0"/>
              </a:rPr>
              <a:t>Правильные   действия   персонала   при    пуске    агрегата – один из главных показателей уровня эксплуатации компрессорной станции. Нарушение технологии ремонта, нарушение регулировок узлов и деталей, любое неправильное действие в процессе пуска, сбои в работе защиты скажутся на пуске и обязательно приведут к нарушению    алгоритма    пуска   и   его   сбою, а порою, при грубых нарушениях, и к аварийному ремонту  ГПА. Любые сбои на этапе  запуска могут оказать </a:t>
            </a:r>
            <a:r>
              <a:rPr lang="ru-RU" sz="2200" u="sng" dirty="0">
                <a:latin typeface="Times New Roman" panose="02020603050405020304" pitchFamily="18" charset="0"/>
                <a:cs typeface="Times New Roman" panose="02020603050405020304" pitchFamily="18" charset="0"/>
              </a:rPr>
              <a:t>существенное влияние на эксплуатационные показатели в процессе работы агрегата.</a:t>
            </a:r>
            <a:r>
              <a:rPr lang="ru-RU" sz="2200" dirty="0">
                <a:latin typeface="Times New Roman" panose="02020603050405020304" pitchFamily="18" charset="0"/>
                <a:cs typeface="Times New Roman" panose="02020603050405020304" pitchFamily="18" charset="0"/>
              </a:rPr>
              <a:t> Из сказанного можно сделать вывод, что процесс запуска характеризуется очень большим количеством и сочетанием неустановившихся режимов работы, а также периодического их изменения</a:t>
            </a:r>
            <a:r>
              <a:rPr lang="ru-RU" sz="2200" dirty="0">
                <a:solidFill>
                  <a:srgbClr val="FF0000"/>
                </a:solidFill>
                <a:latin typeface="Times New Roman" panose="02020603050405020304" pitchFamily="18" charset="0"/>
                <a:cs typeface="Times New Roman" panose="02020603050405020304" pitchFamily="18" charset="0"/>
              </a:rPr>
              <a:t>. Поэтому </a:t>
            </a:r>
            <a:r>
              <a:rPr lang="ru-RU" sz="2200" u="sng" dirty="0">
                <a:solidFill>
                  <a:srgbClr val="FF0000"/>
                </a:solidFill>
                <a:latin typeface="Times New Roman" panose="02020603050405020304" pitchFamily="18" charset="0"/>
                <a:cs typeface="Times New Roman" panose="02020603050405020304" pitchFamily="18" charset="0"/>
              </a:rPr>
              <a:t>процесс пуска ГПА</a:t>
            </a:r>
            <a:r>
              <a:rPr lang="ru-RU" sz="2200" dirty="0">
                <a:solidFill>
                  <a:srgbClr val="FF0000"/>
                </a:solidFill>
                <a:latin typeface="Times New Roman" panose="02020603050405020304" pitchFamily="18" charset="0"/>
                <a:cs typeface="Times New Roman" panose="02020603050405020304" pitchFamily="18" charset="0"/>
              </a:rPr>
              <a:t> </a:t>
            </a:r>
            <a:r>
              <a:rPr lang="ru-RU" sz="2200" u="sng" dirty="0">
                <a:solidFill>
                  <a:srgbClr val="FF0000"/>
                </a:solidFill>
                <a:latin typeface="Times New Roman" panose="02020603050405020304" pitchFamily="18" charset="0"/>
                <a:cs typeface="Times New Roman" panose="02020603050405020304" pitchFamily="18" charset="0"/>
              </a:rPr>
              <a:t>должен контролироваться профильным и сменным инженерами</a:t>
            </a:r>
            <a:r>
              <a:rPr lang="ru-RU" sz="2200" dirty="0">
                <a:solidFill>
                  <a:srgbClr val="FF0000"/>
                </a:solidFill>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a:t>
            </a:r>
          </a:p>
          <a:p>
            <a:pPr marL="109728" indent="0" algn="just">
              <a:buNone/>
            </a:pPr>
            <a:r>
              <a:rPr lang="ru-RU" sz="1000" dirty="0">
                <a:latin typeface="Times New Roman" panose="02020603050405020304" pitchFamily="18" charset="0"/>
                <a:cs typeface="Times New Roman" panose="02020603050405020304" pitchFamily="18" charset="0"/>
              </a:rPr>
              <a:t> </a:t>
            </a:r>
          </a:p>
          <a:p>
            <a:pPr algn="just"/>
            <a:r>
              <a:rPr lang="ru-RU" sz="2200" dirty="0">
                <a:latin typeface="Times New Roman" panose="02020603050405020304" pitchFamily="18" charset="0"/>
                <a:cs typeface="Times New Roman" panose="02020603050405020304" pitchFamily="18" charset="0"/>
              </a:rPr>
              <a:t>Для грамотного запуска ГПА персонал обязан знать принцип работы всех узлов ГПА , параметры и технические характеристики.</a:t>
            </a:r>
          </a:p>
        </p:txBody>
      </p:sp>
    </p:spTree>
    <p:extLst>
      <p:ext uri="{BB962C8B-B14F-4D97-AF65-F5344CB8AC3E}">
        <p14:creationId xmlns:p14="http://schemas.microsoft.com/office/powerpoint/2010/main" val="2925337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83870" y="1905000"/>
            <a:ext cx="2540330" cy="2057400"/>
          </a:xfrm>
        </p:spPr>
      </p:pic>
      <p:sp>
        <p:nvSpPr>
          <p:cNvPr id="5" name="Прямоугольник 4"/>
          <p:cNvSpPr/>
          <p:nvPr/>
        </p:nvSpPr>
        <p:spPr>
          <a:xfrm>
            <a:off x="609600" y="762000"/>
            <a:ext cx="7924800" cy="914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latin typeface="Times New Roman" panose="02020603050405020304" pitchFamily="18" charset="0"/>
                <a:cs typeface="Times New Roman" panose="02020603050405020304" pitchFamily="18" charset="0"/>
              </a:rPr>
              <a:t>Панель </a:t>
            </a:r>
            <a:r>
              <a:rPr lang="ru-RU" sz="2000" b="1" dirty="0" err="1">
                <a:latin typeface="Times New Roman" panose="02020603050405020304" pitchFamily="18" charset="0"/>
                <a:cs typeface="Times New Roman" panose="02020603050405020304" pitchFamily="18" charset="0"/>
              </a:rPr>
              <a:t>управлениясистемы</a:t>
            </a:r>
            <a:r>
              <a:rPr lang="ru-RU" sz="2000" b="1" dirty="0">
                <a:latin typeface="Times New Roman" panose="02020603050405020304" pitchFamily="18" charset="0"/>
                <a:cs typeface="Times New Roman" panose="02020603050405020304" pitchFamily="18" charset="0"/>
              </a:rPr>
              <a:t> порошкового пожаротушения</a:t>
            </a:r>
          </a:p>
        </p:txBody>
      </p:sp>
      <p:sp>
        <p:nvSpPr>
          <p:cNvPr id="7" name="Прямоугольник 6"/>
          <p:cNvSpPr/>
          <p:nvPr/>
        </p:nvSpPr>
        <p:spPr>
          <a:xfrm>
            <a:off x="3200400" y="1905000"/>
            <a:ext cx="1981200" cy="2057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На панели управления не должно быть сигналов о неисправности. Если имеется сигнал о неисправности цепи двери то необходимо проверить закрытие дверей ангара ГПА</a:t>
            </a:r>
          </a:p>
        </p:txBody>
      </p:sp>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03" y="4288228"/>
            <a:ext cx="2438400" cy="2188772"/>
          </a:xfrm>
          <a:prstGeom prst="rect">
            <a:avLst/>
          </a:prstGeom>
        </p:spPr>
      </p:pic>
      <p:pic>
        <p:nvPicPr>
          <p:cNvPr id="9" name="Рисунок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7000" y="4288228"/>
            <a:ext cx="2438400" cy="2188772"/>
          </a:xfrm>
          <a:prstGeom prst="rect">
            <a:avLst/>
          </a:prstGeom>
        </p:spPr>
      </p:pic>
      <p:sp>
        <p:nvSpPr>
          <p:cNvPr id="10" name="Прямоугольник 9"/>
          <p:cNvSpPr/>
          <p:nvPr/>
        </p:nvSpPr>
        <p:spPr>
          <a:xfrm>
            <a:off x="3200400" y="4495800"/>
            <a:ext cx="3124200" cy="1676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На пульте контроля и управления пожаротушением не должны присутствовать какие либо предупреждения и тревоги</a:t>
            </a:r>
          </a:p>
        </p:txBody>
      </p:sp>
      <p:sp>
        <p:nvSpPr>
          <p:cNvPr id="11" name="Капля 10"/>
          <p:cNvSpPr/>
          <p:nvPr/>
        </p:nvSpPr>
        <p:spPr>
          <a:xfrm>
            <a:off x="82505" y="922069"/>
            <a:ext cx="555916" cy="41910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t>13</a:t>
            </a:r>
          </a:p>
        </p:txBody>
      </p:sp>
    </p:spTree>
    <p:extLst>
      <p:ext uri="{BB962C8B-B14F-4D97-AF65-F5344CB8AC3E}">
        <p14:creationId xmlns:p14="http://schemas.microsoft.com/office/powerpoint/2010/main" val="222896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8862" y="1447800"/>
            <a:ext cx="2596738" cy="2438400"/>
          </a:xfrm>
        </p:spPr>
      </p:pic>
      <p:sp>
        <p:nvSpPr>
          <p:cNvPr id="4" name="Прямоугольник 3"/>
          <p:cNvSpPr/>
          <p:nvPr/>
        </p:nvSpPr>
        <p:spPr>
          <a:xfrm>
            <a:off x="277091" y="609600"/>
            <a:ext cx="8534400" cy="6858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b="1" dirty="0"/>
              <a:t>Панель управления ГПА</a:t>
            </a:r>
          </a:p>
        </p:txBody>
      </p:sp>
      <p:sp>
        <p:nvSpPr>
          <p:cNvPr id="6" name="Прямоугольник 5"/>
          <p:cNvSpPr/>
          <p:nvPr/>
        </p:nvSpPr>
        <p:spPr>
          <a:xfrm>
            <a:off x="2982191" y="1676400"/>
            <a:ext cx="3124200" cy="22098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В окне </a:t>
            </a:r>
            <a:r>
              <a:rPr lang="en-US" sz="1600" dirty="0">
                <a:latin typeface="Times New Roman" panose="02020603050405020304" pitchFamily="18" charset="0"/>
                <a:cs typeface="Times New Roman" panose="02020603050405020304" pitchFamily="18" charset="0"/>
              </a:rPr>
              <a:t>Alarm Summary </a:t>
            </a:r>
            <a:r>
              <a:rPr lang="ru-RU" sz="1600" dirty="0">
                <a:latin typeface="Times New Roman" panose="02020603050405020304" pitchFamily="18" charset="0"/>
                <a:cs typeface="Times New Roman" panose="02020603050405020304" pitchFamily="18" charset="0"/>
              </a:rPr>
              <a:t>необходимо убедится об отсутствии предупредительных и аварийных сигнализаций. При необходимости произвести сброс на панели управления ГПА. Нажав кнопку СБРОС и ПОДТВЕРЖДЕНИЕ.</a:t>
            </a:r>
          </a:p>
        </p:txBody>
      </p:sp>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1494085"/>
            <a:ext cx="2602675" cy="2438400"/>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092" y="4114800"/>
            <a:ext cx="2569028" cy="2514600"/>
          </a:xfrm>
          <a:prstGeom prst="rect">
            <a:avLst/>
          </a:prstGeom>
        </p:spPr>
      </p:pic>
      <p:pic>
        <p:nvPicPr>
          <p:cNvPr id="9" name="Рисунок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401" y="4038600"/>
            <a:ext cx="2624446" cy="2514600"/>
          </a:xfrm>
          <a:prstGeom prst="rect">
            <a:avLst/>
          </a:prstGeom>
        </p:spPr>
      </p:pic>
      <p:sp>
        <p:nvSpPr>
          <p:cNvPr id="10" name="Овал 9"/>
          <p:cNvSpPr/>
          <p:nvPr/>
        </p:nvSpPr>
        <p:spPr>
          <a:xfrm>
            <a:off x="7772400" y="1708011"/>
            <a:ext cx="914400" cy="366651"/>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сброс</a:t>
            </a:r>
          </a:p>
        </p:txBody>
      </p:sp>
      <p:sp>
        <p:nvSpPr>
          <p:cNvPr id="11" name="Овал 10"/>
          <p:cNvSpPr/>
          <p:nvPr/>
        </p:nvSpPr>
        <p:spPr>
          <a:xfrm>
            <a:off x="6399811" y="1796142"/>
            <a:ext cx="1066800" cy="366651"/>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dirty="0"/>
              <a:t>подтверждение</a:t>
            </a:r>
          </a:p>
        </p:txBody>
      </p:sp>
      <p:sp>
        <p:nvSpPr>
          <p:cNvPr id="12" name="Стрелка вверх 11"/>
          <p:cNvSpPr/>
          <p:nvPr/>
        </p:nvSpPr>
        <p:spPr>
          <a:xfrm rot="414974">
            <a:off x="6603170" y="2139301"/>
            <a:ext cx="177820" cy="1360141"/>
          </a:xfrm>
          <a:prstGeom prst="up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верх 13"/>
          <p:cNvSpPr/>
          <p:nvPr/>
        </p:nvSpPr>
        <p:spPr>
          <a:xfrm rot="1895519">
            <a:off x="7206306" y="1789646"/>
            <a:ext cx="202105" cy="1847278"/>
          </a:xfrm>
          <a:prstGeom prst="up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Прямоугольник 14"/>
          <p:cNvSpPr/>
          <p:nvPr/>
        </p:nvSpPr>
        <p:spPr>
          <a:xfrm>
            <a:off x="2982191" y="4191000"/>
            <a:ext cx="3124200" cy="22098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В окне </a:t>
            </a:r>
            <a:r>
              <a:rPr lang="en-US" sz="1600" dirty="0" err="1">
                <a:latin typeface="Times New Roman" panose="02020603050405020304" pitchFamily="18" charset="0"/>
                <a:cs typeface="Times New Roman" panose="02020603050405020304" pitchFamily="18" charset="0"/>
              </a:rPr>
              <a:t>VibDrive</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и </a:t>
            </a:r>
            <a:r>
              <a:rPr lang="en-US" sz="1600" dirty="0" err="1">
                <a:latin typeface="Times New Roman" panose="02020603050405020304" pitchFamily="18" charset="0"/>
                <a:cs typeface="Times New Roman" panose="02020603050405020304" pitchFamily="18" charset="0"/>
              </a:rPr>
              <a:t>VibDriver</a:t>
            </a:r>
            <a:r>
              <a:rPr lang="en-US" sz="1600" dirty="0">
                <a:latin typeface="Times New Roman" panose="02020603050405020304" pitchFamily="18" charset="0"/>
                <a:cs typeface="Times New Roman" panose="02020603050405020304" pitchFamily="18" charset="0"/>
              </a:rPr>
              <a:t> </a:t>
            </a:r>
            <a:r>
              <a:rPr lang="ru-RU" sz="1600" dirty="0">
                <a:latin typeface="Times New Roman" panose="02020603050405020304" pitchFamily="18" charset="0"/>
                <a:cs typeface="Times New Roman" panose="02020603050405020304" pitchFamily="18" charset="0"/>
              </a:rPr>
              <a:t>обратить внимание чтоб все индикаторы уровня вибрации и осевого смещения находились в зеленой зоне. </a:t>
            </a:r>
          </a:p>
          <a:p>
            <a:pPr algn="ctr"/>
            <a:r>
              <a:rPr lang="ru-RU" sz="1600" dirty="0">
                <a:latin typeface="Times New Roman" panose="02020603050405020304" pitchFamily="18" charset="0"/>
                <a:cs typeface="Times New Roman" panose="02020603050405020304" pitchFamily="18" charset="0"/>
              </a:rPr>
              <a:t>Запуск запрещается если индикаторы находятся в желтой или красной зоне.</a:t>
            </a:r>
          </a:p>
        </p:txBody>
      </p:sp>
    </p:spTree>
    <p:extLst>
      <p:ext uri="{BB962C8B-B14F-4D97-AF65-F5344CB8AC3E}">
        <p14:creationId xmlns:p14="http://schemas.microsoft.com/office/powerpoint/2010/main" val="795011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685800"/>
            <a:ext cx="3782219" cy="2743200"/>
          </a:xfrm>
        </p:spPr>
      </p:pic>
      <p:sp>
        <p:nvSpPr>
          <p:cNvPr id="5" name="Прямоугольник 4"/>
          <p:cNvSpPr/>
          <p:nvPr/>
        </p:nvSpPr>
        <p:spPr>
          <a:xfrm>
            <a:off x="4114800" y="1066800"/>
            <a:ext cx="4191000" cy="19812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В окне </a:t>
            </a:r>
            <a:r>
              <a:rPr lang="en-US" dirty="0">
                <a:latin typeface="Times New Roman" panose="02020603050405020304" pitchFamily="18" charset="0"/>
                <a:cs typeface="Times New Roman" panose="02020603050405020304" pitchFamily="18" charset="0"/>
              </a:rPr>
              <a:t>Maintenance</a:t>
            </a:r>
            <a:r>
              <a:rPr lang="ru-RU" dirty="0">
                <a:latin typeface="Times New Roman" panose="02020603050405020304" pitchFamily="18" charset="0"/>
                <a:cs typeface="Times New Roman" panose="02020603050405020304" pitchFamily="18" charset="0"/>
              </a:rPr>
              <a:t> в разделе </a:t>
            </a:r>
            <a:r>
              <a:rPr lang="en-US" dirty="0">
                <a:latin typeface="Times New Roman" panose="02020603050405020304" pitchFamily="18" charset="0"/>
                <a:cs typeface="Times New Roman" panose="02020603050405020304" pitchFamily="18" charset="0"/>
              </a:rPr>
              <a:t>FAIL TO LOAD SHUTDOWN </a:t>
            </a:r>
            <a:r>
              <a:rPr lang="ru-RU" dirty="0">
                <a:latin typeface="Times New Roman" panose="02020603050405020304" pitchFamily="18" charset="0"/>
                <a:cs typeface="Times New Roman" panose="02020603050405020304" pitchFamily="18" charset="0"/>
              </a:rPr>
              <a:t>включен подраздел </a:t>
            </a:r>
            <a:r>
              <a:rPr lang="en-US" dirty="0">
                <a:latin typeface="Times New Roman" panose="02020603050405020304" pitchFamily="18" charset="0"/>
                <a:cs typeface="Times New Roman" panose="02020603050405020304" pitchFamily="18" charset="0"/>
              </a:rPr>
              <a:t>INHIBIT</a:t>
            </a:r>
            <a:r>
              <a:rPr lang="ru-RU" dirty="0">
                <a:latin typeface="Times New Roman" panose="02020603050405020304" pitchFamily="18" charset="0"/>
                <a:cs typeface="Times New Roman" panose="02020603050405020304" pitchFamily="18" charset="0"/>
              </a:rPr>
              <a:t>.</a:t>
            </a: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517323"/>
            <a:ext cx="3733800" cy="3048000"/>
          </a:xfrm>
          <a:prstGeom prst="rect">
            <a:avLst/>
          </a:prstGeom>
        </p:spPr>
      </p:pic>
      <p:sp>
        <p:nvSpPr>
          <p:cNvPr id="7" name="Прямоугольник 6"/>
          <p:cNvSpPr/>
          <p:nvPr/>
        </p:nvSpPr>
        <p:spPr>
          <a:xfrm>
            <a:off x="4090060" y="3810000"/>
            <a:ext cx="4191000" cy="20574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В окне </a:t>
            </a:r>
            <a:r>
              <a:rPr lang="en-US" dirty="0">
                <a:latin typeface="Times New Roman" panose="02020603050405020304" pitchFamily="18" charset="0"/>
                <a:cs typeface="Times New Roman" panose="02020603050405020304" pitchFamily="18" charset="0"/>
              </a:rPr>
              <a:t>Lube System </a:t>
            </a:r>
            <a:r>
              <a:rPr lang="ru-RU" dirty="0">
                <a:latin typeface="Times New Roman" panose="02020603050405020304" pitchFamily="18" charset="0"/>
                <a:cs typeface="Times New Roman" panose="02020603050405020304" pitchFamily="18" charset="0"/>
              </a:rPr>
              <a:t>убедитесь что </a:t>
            </a:r>
            <a:r>
              <a:rPr lang="ru-RU" dirty="0" err="1">
                <a:latin typeface="Times New Roman" panose="02020603050405020304" pitchFamily="18" charset="0"/>
                <a:cs typeface="Times New Roman" panose="02020603050405020304" pitchFamily="18" charset="0"/>
              </a:rPr>
              <a:t>уставка</a:t>
            </a:r>
            <a:r>
              <a:rPr lang="ru-RU" dirty="0">
                <a:latin typeface="Times New Roman" panose="02020603050405020304" pitchFamily="18" charset="0"/>
                <a:cs typeface="Times New Roman" panose="02020603050405020304" pitchFamily="18" charset="0"/>
              </a:rPr>
              <a:t>  выходной температуры масла после АВО в среднем должна составлять 55℃</a:t>
            </a:r>
          </a:p>
        </p:txBody>
      </p:sp>
      <p:sp>
        <p:nvSpPr>
          <p:cNvPr id="8" name="Кольцо 7"/>
          <p:cNvSpPr/>
          <p:nvPr/>
        </p:nvSpPr>
        <p:spPr>
          <a:xfrm>
            <a:off x="2855026" y="5501988"/>
            <a:ext cx="914400" cy="114300"/>
          </a:xfrm>
          <a:prstGeom prst="donut">
            <a:avLst>
              <a:gd name="adj" fmla="val 5519"/>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
        <p:nvSpPr>
          <p:cNvPr id="9" name="Кольцо 8"/>
          <p:cNvSpPr/>
          <p:nvPr/>
        </p:nvSpPr>
        <p:spPr>
          <a:xfrm>
            <a:off x="457200" y="2286000"/>
            <a:ext cx="990600" cy="381000"/>
          </a:xfrm>
          <a:prstGeom prst="donut">
            <a:avLst>
              <a:gd name="adj" fmla="val 5519"/>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Tree>
    <p:extLst>
      <p:ext uri="{BB962C8B-B14F-4D97-AF65-F5344CB8AC3E}">
        <p14:creationId xmlns:p14="http://schemas.microsoft.com/office/powerpoint/2010/main" val="1708319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609600"/>
            <a:ext cx="3200400" cy="3048000"/>
          </a:xfrm>
        </p:spPr>
      </p:pic>
      <p:sp>
        <p:nvSpPr>
          <p:cNvPr id="5" name="Прямоугольник 4"/>
          <p:cNvSpPr/>
          <p:nvPr/>
        </p:nvSpPr>
        <p:spPr>
          <a:xfrm>
            <a:off x="3810000" y="1219200"/>
            <a:ext cx="4724400" cy="19050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В окне </a:t>
            </a:r>
            <a:r>
              <a:rPr lang="en-US" dirty="0">
                <a:latin typeface="Times New Roman" panose="02020603050405020304" pitchFamily="18" charset="0"/>
                <a:cs typeface="Times New Roman" panose="02020603050405020304" pitchFamily="18" charset="0"/>
              </a:rPr>
              <a:t>Unit Valves </a:t>
            </a:r>
            <a:r>
              <a:rPr lang="ru-RU" dirty="0">
                <a:latin typeface="Times New Roman" panose="02020603050405020304" pitchFamily="18" charset="0"/>
                <a:cs typeface="Times New Roman" panose="02020603050405020304" pitchFamily="18" charset="0"/>
              </a:rPr>
              <a:t>убедится</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что входной, выходной, рециркуляционный и </a:t>
            </a:r>
            <a:r>
              <a:rPr lang="ru-RU" dirty="0" err="1">
                <a:latin typeface="Times New Roman" panose="02020603050405020304" pitchFamily="18" charset="0"/>
                <a:cs typeface="Times New Roman" panose="02020603050405020304" pitchFamily="18" charset="0"/>
              </a:rPr>
              <a:t>байпасный</a:t>
            </a:r>
            <a:r>
              <a:rPr lang="ru-RU" dirty="0">
                <a:latin typeface="Times New Roman" panose="02020603050405020304" pitchFamily="18" charset="0"/>
                <a:cs typeface="Times New Roman" panose="02020603050405020304" pitchFamily="18" charset="0"/>
              </a:rPr>
              <a:t> краны находятся в положении ЗАКРЫТ. Стравливающий клапан ОТКРЫТ. </a:t>
            </a:r>
          </a:p>
          <a:p>
            <a:pPr algn="ctr"/>
            <a:r>
              <a:rPr lang="ru-RU" dirty="0">
                <a:latin typeface="Times New Roman" panose="02020603050405020304" pitchFamily="18" charset="0"/>
                <a:cs typeface="Times New Roman" panose="02020603050405020304" pitchFamily="18" charset="0"/>
              </a:rPr>
              <a:t>Аварийный и антипомпажные клапана ОТКРЫТЫ. Система управления кранами</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система уплотнительная в режиме </a:t>
            </a:r>
            <a:r>
              <a:rPr lang="en-US" dirty="0">
                <a:latin typeface="Times New Roman" panose="02020603050405020304" pitchFamily="18" charset="0"/>
                <a:cs typeface="Times New Roman" panose="02020603050405020304" pitchFamily="18" charset="0"/>
              </a:rPr>
              <a:t>AUTO.</a:t>
            </a:r>
            <a:endParaRPr lang="ru-RU" dirty="0">
              <a:latin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810000"/>
            <a:ext cx="3200400" cy="2819400"/>
          </a:xfrm>
          <a:prstGeom prst="rect">
            <a:avLst/>
          </a:prstGeom>
        </p:spPr>
      </p:pic>
      <p:sp>
        <p:nvSpPr>
          <p:cNvPr id="7" name="Прямоугольник 6"/>
          <p:cNvSpPr/>
          <p:nvPr/>
        </p:nvSpPr>
        <p:spPr>
          <a:xfrm>
            <a:off x="3783281" y="4267200"/>
            <a:ext cx="4724400" cy="19050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В окне </a:t>
            </a:r>
            <a:r>
              <a:rPr lang="en-US" dirty="0">
                <a:latin typeface="Times New Roman" panose="02020603050405020304" pitchFamily="18" charset="0"/>
                <a:cs typeface="Times New Roman" panose="02020603050405020304" pitchFamily="18" charset="0"/>
              </a:rPr>
              <a:t>Operation </a:t>
            </a:r>
            <a:r>
              <a:rPr lang="ru-RU" dirty="0">
                <a:latin typeface="Times New Roman" panose="02020603050405020304" pitchFamily="18" charset="0"/>
                <a:cs typeface="Times New Roman" panose="02020603050405020304" pitchFamily="18" charset="0"/>
              </a:rPr>
              <a:t>в разделе </a:t>
            </a:r>
            <a:r>
              <a:rPr lang="en-US" dirty="0">
                <a:latin typeface="Times New Roman" panose="02020603050405020304" pitchFamily="18" charset="0"/>
                <a:cs typeface="Times New Roman" panose="02020603050405020304" pitchFamily="18" charset="0"/>
              </a:rPr>
              <a:t>SYSTEM CONTROL</a:t>
            </a:r>
            <a:r>
              <a:rPr lang="ru-RU" dirty="0">
                <a:latin typeface="Times New Roman" panose="02020603050405020304" pitchFamily="18" charset="0"/>
                <a:cs typeface="Times New Roman" panose="02020603050405020304" pitchFamily="18" charset="0"/>
              </a:rPr>
              <a:t> убеждаемся, что режим управления местный (</a:t>
            </a:r>
            <a:r>
              <a:rPr lang="en-US" dirty="0">
                <a:latin typeface="Times New Roman" panose="02020603050405020304" pitchFamily="18" charset="0"/>
                <a:cs typeface="Times New Roman" panose="02020603050405020304" pitchFamily="18" charset="0"/>
              </a:rPr>
              <a:t>LOCAL</a:t>
            </a:r>
            <a:r>
              <a:rPr lang="ru-RU" dirty="0">
                <a:latin typeface="Times New Roman" panose="02020603050405020304" pitchFamily="18" charset="0"/>
                <a:cs typeface="Times New Roman" panose="02020603050405020304" pitchFamily="18" charset="0"/>
              </a:rPr>
              <a:t>). </a:t>
            </a:r>
          </a:p>
          <a:p>
            <a:pPr algn="ctr"/>
            <a:r>
              <a:rPr lang="ru-RU" dirty="0">
                <a:latin typeface="Times New Roman" panose="02020603050405020304" pitchFamily="18" charset="0"/>
                <a:cs typeface="Times New Roman" panose="02020603050405020304" pitchFamily="18" charset="0"/>
              </a:rPr>
              <a:t>А так же в разделе </a:t>
            </a:r>
            <a:r>
              <a:rPr lang="en-US" dirty="0">
                <a:latin typeface="Times New Roman" panose="02020603050405020304" pitchFamily="18" charset="0"/>
                <a:cs typeface="Times New Roman" panose="02020603050405020304" pitchFamily="18" charset="0"/>
              </a:rPr>
              <a:t>OPERATION MODE </a:t>
            </a:r>
            <a:r>
              <a:rPr lang="ru-RU" dirty="0">
                <a:latin typeface="Times New Roman" panose="02020603050405020304" pitchFamily="18" charset="0"/>
                <a:cs typeface="Times New Roman" panose="02020603050405020304" pitchFamily="18" charset="0"/>
              </a:rPr>
              <a:t>горит значок «</a:t>
            </a:r>
            <a:r>
              <a:rPr lang="en-US" dirty="0">
                <a:latin typeface="Times New Roman" panose="02020603050405020304" pitchFamily="18" charset="0"/>
                <a:cs typeface="Times New Roman" panose="02020603050405020304" pitchFamily="18" charset="0"/>
              </a:rPr>
              <a:t>Ready</a:t>
            </a:r>
            <a:r>
              <a:rPr lang="ru-RU" dirty="0">
                <a:latin typeface="Times New Roman" panose="02020603050405020304" pitchFamily="18" charset="0"/>
                <a:cs typeface="Times New Roman" panose="02020603050405020304" pitchFamily="18" charset="0"/>
              </a:rPr>
              <a:t>» означающий готовность ГПА к ПУСКУ</a:t>
            </a:r>
            <a:endParaRPr lang="ru-RU" dirty="0"/>
          </a:p>
        </p:txBody>
      </p:sp>
      <p:sp>
        <p:nvSpPr>
          <p:cNvPr id="8" name="Кольцо 7"/>
          <p:cNvSpPr/>
          <p:nvPr/>
        </p:nvSpPr>
        <p:spPr>
          <a:xfrm>
            <a:off x="1219200" y="5775366"/>
            <a:ext cx="914400" cy="190500"/>
          </a:xfrm>
          <a:prstGeom prst="donut">
            <a:avLst>
              <a:gd name="adj" fmla="val 9416"/>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 name="Кольцо 8"/>
          <p:cNvSpPr/>
          <p:nvPr/>
        </p:nvSpPr>
        <p:spPr>
          <a:xfrm>
            <a:off x="2451265" y="5504955"/>
            <a:ext cx="914400" cy="190500"/>
          </a:xfrm>
          <a:prstGeom prst="donut">
            <a:avLst>
              <a:gd name="adj" fmla="val 9416"/>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3970636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3200400" y="1371600"/>
            <a:ext cx="4800600" cy="11430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Для проверки состояния индикаторов на панели управления необходимо нажать на кнопку проверка ламп и осмотреть визуально исправность ламп-индикаторов. </a:t>
            </a:r>
          </a:p>
        </p:txBody>
      </p:sp>
      <p:pic>
        <p:nvPicPr>
          <p:cNvPr id="7" name="Объект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685800"/>
            <a:ext cx="2971800" cy="2667000"/>
          </a:xfr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657600"/>
            <a:ext cx="2971800" cy="2819400"/>
          </a:xfrm>
          <a:prstGeom prst="rect">
            <a:avLst/>
          </a:prstGeom>
        </p:spPr>
      </p:pic>
      <p:sp>
        <p:nvSpPr>
          <p:cNvPr id="9" name="Прямоугольник 8"/>
          <p:cNvSpPr/>
          <p:nvPr/>
        </p:nvSpPr>
        <p:spPr>
          <a:xfrm>
            <a:off x="3352800" y="3657600"/>
            <a:ext cx="4800600" cy="26670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latin typeface="Times New Roman" panose="02020603050405020304" pitchFamily="18" charset="0"/>
                <a:cs typeface="Times New Roman" panose="02020603050405020304" pitchFamily="18" charset="0"/>
              </a:rPr>
              <a:t>Удостоверившись, что ГПА готов к пуску и горит индикатор </a:t>
            </a:r>
            <a:r>
              <a:rPr lang="en-US" dirty="0">
                <a:latin typeface="Times New Roman" panose="02020603050405020304" pitchFamily="18" charset="0"/>
                <a:cs typeface="Times New Roman" panose="02020603050405020304" pitchFamily="18" charset="0"/>
              </a:rPr>
              <a:t>REDY</a:t>
            </a:r>
            <a:r>
              <a:rPr lang="ru-RU" dirty="0">
                <a:latin typeface="Times New Roman" panose="02020603050405020304" pitchFamily="18" charset="0"/>
                <a:cs typeface="Times New Roman" panose="02020603050405020304" pitchFamily="18" charset="0"/>
              </a:rPr>
              <a:t> (ГОТОВ) после информирования Сменного Инженера нажимаем кнопку </a:t>
            </a:r>
            <a:r>
              <a:rPr lang="en-US" dirty="0">
                <a:latin typeface="Times New Roman" panose="02020603050405020304" pitchFamily="18" charset="0"/>
                <a:cs typeface="Times New Roman" panose="02020603050405020304" pitchFamily="18" charset="0"/>
              </a:rPr>
              <a:t>START</a:t>
            </a:r>
            <a:r>
              <a:rPr lang="ru-RU" dirty="0">
                <a:latin typeface="Times New Roman" panose="02020603050405020304" pitchFamily="18" charset="0"/>
                <a:cs typeface="Times New Roman" panose="02020603050405020304" pitchFamily="18" charset="0"/>
              </a:rPr>
              <a:t> (ПУСК).</a:t>
            </a:r>
          </a:p>
        </p:txBody>
      </p:sp>
      <p:sp>
        <p:nvSpPr>
          <p:cNvPr id="10" name="Скругленный прямоугольник 9"/>
          <p:cNvSpPr/>
          <p:nvPr/>
        </p:nvSpPr>
        <p:spPr>
          <a:xfrm>
            <a:off x="2209800" y="4587834"/>
            <a:ext cx="914400" cy="533400"/>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ПУСК</a:t>
            </a:r>
          </a:p>
        </p:txBody>
      </p:sp>
      <p:sp>
        <p:nvSpPr>
          <p:cNvPr id="11" name="Скругленный прямоугольник 10"/>
          <p:cNvSpPr/>
          <p:nvPr/>
        </p:nvSpPr>
        <p:spPr>
          <a:xfrm>
            <a:off x="304800" y="4587834"/>
            <a:ext cx="914400" cy="53340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ГОТОВ</a:t>
            </a:r>
          </a:p>
        </p:txBody>
      </p:sp>
      <p:sp>
        <p:nvSpPr>
          <p:cNvPr id="12" name="Стрелка вниз 11"/>
          <p:cNvSpPr/>
          <p:nvPr/>
        </p:nvSpPr>
        <p:spPr>
          <a:xfrm rot="957924">
            <a:off x="385828" y="5094990"/>
            <a:ext cx="145716" cy="321766"/>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
        <p:nvSpPr>
          <p:cNvPr id="13" name="Стрелка вниз 12"/>
          <p:cNvSpPr/>
          <p:nvPr/>
        </p:nvSpPr>
        <p:spPr>
          <a:xfrm rot="957924">
            <a:off x="2327399" y="5134673"/>
            <a:ext cx="222000" cy="886226"/>
          </a:xfrm>
          <a:prstGeom prst="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rgbClr val="C00000"/>
              </a:solidFill>
            </a:endParaRPr>
          </a:p>
        </p:txBody>
      </p:sp>
    </p:spTree>
    <p:extLst>
      <p:ext uri="{BB962C8B-B14F-4D97-AF65-F5344CB8AC3E}">
        <p14:creationId xmlns:p14="http://schemas.microsoft.com/office/powerpoint/2010/main" val="772010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752600"/>
            <a:ext cx="7850717" cy="4973638"/>
          </a:xfrm>
        </p:spPr>
      </p:pic>
      <p:sp>
        <p:nvSpPr>
          <p:cNvPr id="6" name="Прямоугольник 5"/>
          <p:cNvSpPr/>
          <p:nvPr/>
        </p:nvSpPr>
        <p:spPr>
          <a:xfrm>
            <a:off x="533400" y="797626"/>
            <a:ext cx="7848600" cy="914400"/>
          </a:xfrm>
          <a:prstGeom prst="rect">
            <a:avLst/>
          </a:prstGeom>
          <a:solidFill>
            <a:schemeClr val="accent3">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800" b="1" dirty="0">
                <a:latin typeface="Times New Roman" panose="02020603050405020304" pitchFamily="18" charset="0"/>
                <a:cs typeface="Times New Roman" panose="02020603050405020304" pitchFamily="18" charset="0"/>
              </a:rPr>
              <a:t>После нажатия ПУСК происходит следующее</a:t>
            </a:r>
          </a:p>
        </p:txBody>
      </p:sp>
      <p:sp>
        <p:nvSpPr>
          <p:cNvPr id="8" name="Скругленный прямоугольник 7"/>
          <p:cNvSpPr/>
          <p:nvPr/>
        </p:nvSpPr>
        <p:spPr>
          <a:xfrm>
            <a:off x="762000" y="2918361"/>
            <a:ext cx="1447800" cy="91440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latin typeface="Times New Roman" panose="02020603050405020304" pitchFamily="18" charset="0"/>
                <a:cs typeface="Times New Roman" panose="02020603050405020304" pitchFamily="18" charset="0"/>
              </a:rPr>
              <a:t>1.</a:t>
            </a:r>
            <a:r>
              <a:rPr lang="en-US" sz="1400" b="1" dirty="0">
                <a:latin typeface="Times New Roman" panose="02020603050405020304" pitchFamily="18" charset="0"/>
                <a:cs typeface="Times New Roman" panose="02020603050405020304" pitchFamily="18" charset="0"/>
              </a:rPr>
              <a:t> </a:t>
            </a:r>
            <a:r>
              <a:rPr lang="ru-RU" sz="1400" b="1" dirty="0">
                <a:latin typeface="Times New Roman" panose="02020603050405020304" pitchFamily="18" charset="0"/>
                <a:cs typeface="Times New Roman" panose="02020603050405020304" pitchFamily="18" charset="0"/>
              </a:rPr>
              <a:t>Включается вентилятор обдува двигателя </a:t>
            </a:r>
          </a:p>
        </p:txBody>
      </p:sp>
      <p:sp>
        <p:nvSpPr>
          <p:cNvPr id="9" name="Стрелка вниз 8"/>
          <p:cNvSpPr/>
          <p:nvPr/>
        </p:nvSpPr>
        <p:spPr>
          <a:xfrm rot="18394479">
            <a:off x="2088642" y="3748720"/>
            <a:ext cx="242316" cy="40768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Скругленный прямоугольник 9"/>
          <p:cNvSpPr/>
          <p:nvPr/>
        </p:nvSpPr>
        <p:spPr>
          <a:xfrm>
            <a:off x="3200400" y="1712026"/>
            <a:ext cx="1723901" cy="91440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latin typeface="Times New Roman" panose="02020603050405020304" pitchFamily="18" charset="0"/>
                <a:cs typeface="Times New Roman" panose="02020603050405020304" pitchFamily="18" charset="0"/>
              </a:rPr>
              <a:t>2</a:t>
            </a: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Запускается таймер 120с продувки отсека двигателя</a:t>
            </a:r>
          </a:p>
        </p:txBody>
      </p:sp>
      <p:sp>
        <p:nvSpPr>
          <p:cNvPr id="11" name="Стрелка вниз 10"/>
          <p:cNvSpPr/>
          <p:nvPr/>
        </p:nvSpPr>
        <p:spPr>
          <a:xfrm rot="19417136">
            <a:off x="4811004" y="2531008"/>
            <a:ext cx="226593" cy="5212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019676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762000"/>
            <a:ext cx="8839200" cy="5888038"/>
          </a:xfrm>
        </p:spPr>
      </p:pic>
      <p:sp>
        <p:nvSpPr>
          <p:cNvPr id="5" name="Скругленный прямоугольник 4"/>
          <p:cNvSpPr/>
          <p:nvPr/>
        </p:nvSpPr>
        <p:spPr>
          <a:xfrm>
            <a:off x="228600" y="1752600"/>
            <a:ext cx="2743200" cy="251460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latin typeface="Times New Roman" panose="02020603050405020304" pitchFamily="18" charset="0"/>
                <a:cs typeface="Times New Roman" panose="02020603050405020304" pitchFamily="18" charset="0"/>
              </a:rPr>
              <a:t>3</a:t>
            </a:r>
            <a:r>
              <a:rPr lang="ru-RU"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Запускается тестирование насосов смазки. Запускается аварийный насос в течении 30 сек. должен набрать давление 35-55КРа.</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Далее запускается пусковой насос</a:t>
            </a:r>
            <a:r>
              <a:rPr lang="en-US" sz="1400" dirty="0">
                <a:latin typeface="Times New Roman" panose="02020603050405020304" pitchFamily="18" charset="0"/>
                <a:cs typeface="Times New Roman" panose="02020603050405020304" pitchFamily="18" charset="0"/>
              </a:rPr>
              <a:t> </a:t>
            </a:r>
            <a:r>
              <a:rPr lang="ru-RU" sz="1400" dirty="0">
                <a:latin typeface="Times New Roman" panose="02020603050405020304" pitchFamily="18" charset="0"/>
                <a:cs typeface="Times New Roman" panose="02020603050405020304" pitchFamily="18" charset="0"/>
              </a:rPr>
              <a:t> в течении 30 сек. давление должно достигнуть 110КРа. При невыполнении вышеуказанных условий пуск автоматически  прекращается </a:t>
            </a:r>
          </a:p>
        </p:txBody>
      </p:sp>
      <p:sp>
        <p:nvSpPr>
          <p:cNvPr id="6" name="Стрелка вниз 5"/>
          <p:cNvSpPr/>
          <p:nvPr/>
        </p:nvSpPr>
        <p:spPr>
          <a:xfrm rot="20209534">
            <a:off x="1677318" y="4251388"/>
            <a:ext cx="161348" cy="1178844"/>
          </a:xfrm>
          <a:prstGeom prst="downArrow">
            <a:avLst/>
          </a:prstGeom>
          <a:solidFill>
            <a:srgbClr val="FF00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3429000" y="1259774"/>
            <a:ext cx="3733800" cy="914400"/>
          </a:xfrm>
          <a:prstGeom prst="roundRect">
            <a:avLst/>
          </a:prstGeom>
          <a:solidFill>
            <a:schemeClr val="tx1">
              <a:lumMod val="95000"/>
              <a:lumOff val="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latin typeface="Times New Roman" panose="02020603050405020304" pitchFamily="18" charset="0"/>
                <a:cs typeface="Times New Roman" panose="02020603050405020304" pitchFamily="18" charset="0"/>
              </a:rPr>
              <a:t>4. Далее открывается байпасный клапан заполнения и запускается таймер продувки компрессора </a:t>
            </a:r>
          </a:p>
          <a:p>
            <a:pPr algn="ctr"/>
            <a:r>
              <a:rPr lang="ru-RU" sz="1200" dirty="0">
                <a:latin typeface="Times New Roman" panose="02020603050405020304" pitchFamily="18" charset="0"/>
                <a:cs typeface="Times New Roman" panose="02020603050405020304" pitchFamily="18" charset="0"/>
              </a:rPr>
              <a:t>240 секунд.</a:t>
            </a:r>
          </a:p>
        </p:txBody>
      </p:sp>
      <p:sp>
        <p:nvSpPr>
          <p:cNvPr id="8" name="Стрелка вниз 7"/>
          <p:cNvSpPr/>
          <p:nvPr/>
        </p:nvSpPr>
        <p:spPr>
          <a:xfrm rot="18979206">
            <a:off x="4948647" y="2096571"/>
            <a:ext cx="282998" cy="482269"/>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Прямоугольник: скругленные углы 8">
            <a:extLst>
              <a:ext uri="{FF2B5EF4-FFF2-40B4-BE49-F238E27FC236}">
                <a16:creationId xmlns:a16="http://schemas.microsoft.com/office/drawing/2014/main" xmlns="" id="{051B60FF-3743-6A8B-A51B-FA0354C632A1}"/>
              </a:ext>
            </a:extLst>
          </p:cNvPr>
          <p:cNvSpPr/>
          <p:nvPr/>
        </p:nvSpPr>
        <p:spPr>
          <a:xfrm>
            <a:off x="5791200" y="4383610"/>
            <a:ext cx="3200400" cy="1407590"/>
          </a:xfrm>
          <a:prstGeom prst="round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latin typeface="Times New Roman" panose="02020603050405020304" pitchFamily="18" charset="0"/>
                <a:cs typeface="Times New Roman" panose="02020603050405020304" pitchFamily="18" charset="0"/>
              </a:rPr>
              <a:t>Производится испытание основного и вспомогательного топливного клапанов под давлением. Клапаны последовательно открываются и закрываются. Запускаются и останавливаются таймеры и проверяются сигналы давления топлива. Клапаны должны держать давление.</a:t>
            </a:r>
          </a:p>
        </p:txBody>
      </p:sp>
      <p:sp>
        <p:nvSpPr>
          <p:cNvPr id="10" name="Стрелка вниз 7">
            <a:extLst>
              <a:ext uri="{FF2B5EF4-FFF2-40B4-BE49-F238E27FC236}">
                <a16:creationId xmlns:a16="http://schemas.microsoft.com/office/drawing/2014/main" xmlns="" id="{4E108687-B9DE-BDF3-B346-C14164D0A054}"/>
              </a:ext>
            </a:extLst>
          </p:cNvPr>
          <p:cNvSpPr/>
          <p:nvPr/>
        </p:nvSpPr>
        <p:spPr>
          <a:xfrm rot="7651345">
            <a:off x="5337636" y="4380548"/>
            <a:ext cx="282998" cy="482269"/>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66562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685800"/>
            <a:ext cx="8534400" cy="5888038"/>
          </a:xfrm>
        </p:spPr>
      </p:pic>
      <p:sp>
        <p:nvSpPr>
          <p:cNvPr id="5" name="Скругленный прямоугольник 4"/>
          <p:cNvSpPr/>
          <p:nvPr/>
        </p:nvSpPr>
        <p:spPr>
          <a:xfrm>
            <a:off x="533400" y="1066800"/>
            <a:ext cx="1905000" cy="9144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err="1">
                <a:latin typeface="Times New Roman" panose="02020603050405020304" pitchFamily="18" charset="0"/>
                <a:cs typeface="Times New Roman" panose="02020603050405020304" pitchFamily="18" charset="0"/>
              </a:rPr>
              <a:t>Байпасный</a:t>
            </a:r>
            <a:r>
              <a:rPr lang="ru-RU" sz="1600" dirty="0">
                <a:latin typeface="Times New Roman" panose="02020603050405020304" pitchFamily="18" charset="0"/>
                <a:cs typeface="Times New Roman" panose="02020603050405020304" pitchFamily="18" charset="0"/>
              </a:rPr>
              <a:t> клапан заполнения контура компрессора</a:t>
            </a:r>
          </a:p>
        </p:txBody>
      </p:sp>
      <p:sp>
        <p:nvSpPr>
          <p:cNvPr id="6" name="Стрелка вниз 5"/>
          <p:cNvSpPr/>
          <p:nvPr/>
        </p:nvSpPr>
        <p:spPr>
          <a:xfrm>
            <a:off x="2074926" y="1981200"/>
            <a:ext cx="242316" cy="4892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кругленный прямоугольник 6"/>
          <p:cNvSpPr/>
          <p:nvPr/>
        </p:nvSpPr>
        <p:spPr>
          <a:xfrm>
            <a:off x="5715000" y="3924300"/>
            <a:ext cx="2819400" cy="19431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dirty="0">
                <a:latin typeface="Times New Roman" panose="02020603050405020304" pitchFamily="18" charset="0"/>
                <a:cs typeface="Times New Roman" panose="02020603050405020304" pitchFamily="18" charset="0"/>
              </a:rPr>
              <a:t>После начала продувки происходит тестирование аварийного и антипомпажного клапанов путем открытия и закрытия. По окончанию тестирования аварийный клапан закрывается </a:t>
            </a:r>
          </a:p>
        </p:txBody>
      </p:sp>
      <p:sp>
        <p:nvSpPr>
          <p:cNvPr id="8" name="Стрелка влево 7"/>
          <p:cNvSpPr/>
          <p:nvPr/>
        </p:nvSpPr>
        <p:spPr>
          <a:xfrm rot="532975">
            <a:off x="3878648" y="4328270"/>
            <a:ext cx="1796755" cy="24226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лево 8"/>
          <p:cNvSpPr/>
          <p:nvPr/>
        </p:nvSpPr>
        <p:spPr>
          <a:xfrm rot="1129199">
            <a:off x="3797256" y="4749676"/>
            <a:ext cx="1901788" cy="2423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Скругленный прямоугольник 10"/>
          <p:cNvSpPr/>
          <p:nvPr/>
        </p:nvSpPr>
        <p:spPr>
          <a:xfrm>
            <a:off x="2895600" y="1768602"/>
            <a:ext cx="2286000" cy="120319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По истечению 240 сек. закрывается свечной клапан и начинается заполнение контура компрессора</a:t>
            </a:r>
            <a:endParaRPr lang="ru-RU" sz="1600" dirty="0">
              <a:latin typeface="Times New Roman" panose="02020603050405020304" pitchFamily="18" charset="0"/>
              <a:cs typeface="Times New Roman" panose="02020603050405020304" pitchFamily="18" charset="0"/>
            </a:endParaRPr>
          </a:p>
        </p:txBody>
      </p:sp>
      <p:sp>
        <p:nvSpPr>
          <p:cNvPr id="12" name="Стрелка вправо 11"/>
          <p:cNvSpPr/>
          <p:nvPr/>
        </p:nvSpPr>
        <p:spPr>
          <a:xfrm>
            <a:off x="5225796" y="1971061"/>
            <a:ext cx="489204" cy="29176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43701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1" y="685800"/>
            <a:ext cx="8686800" cy="6096000"/>
          </a:xfrm>
        </p:spPr>
      </p:pic>
      <p:sp>
        <p:nvSpPr>
          <p:cNvPr id="5" name="Скругленный прямоугольник 4"/>
          <p:cNvSpPr/>
          <p:nvPr/>
        </p:nvSpPr>
        <p:spPr>
          <a:xfrm>
            <a:off x="228600" y="1066800"/>
            <a:ext cx="3505200" cy="11430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При достижении перепада между входным коллектором и контура компрессора 100КРа идет команда на открытие входного, выходного и </a:t>
            </a:r>
            <a:r>
              <a:rPr lang="ru-RU" sz="1400" dirty="0" err="1">
                <a:latin typeface="Times New Roman" panose="02020603050405020304" pitchFamily="18" charset="0"/>
                <a:cs typeface="Times New Roman" panose="02020603050405020304" pitchFamily="18" charset="0"/>
              </a:rPr>
              <a:t>рецеркуляценного</a:t>
            </a:r>
            <a:r>
              <a:rPr lang="ru-RU" sz="1400" dirty="0">
                <a:latin typeface="Times New Roman" panose="02020603050405020304" pitchFamily="18" charset="0"/>
                <a:cs typeface="Times New Roman" panose="02020603050405020304" pitchFamily="18" charset="0"/>
              </a:rPr>
              <a:t> кранов </a:t>
            </a:r>
          </a:p>
        </p:txBody>
      </p:sp>
      <p:sp>
        <p:nvSpPr>
          <p:cNvPr id="6" name="Стрелка вниз 5"/>
          <p:cNvSpPr/>
          <p:nvPr/>
        </p:nvSpPr>
        <p:spPr>
          <a:xfrm rot="2020292">
            <a:off x="2434333" y="2090281"/>
            <a:ext cx="121158" cy="12020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Стрелка вниз 6"/>
          <p:cNvSpPr/>
          <p:nvPr/>
        </p:nvSpPr>
        <p:spPr>
          <a:xfrm rot="20233220">
            <a:off x="1260994" y="2169138"/>
            <a:ext cx="121158" cy="255211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Стрелка вниз 7"/>
          <p:cNvSpPr/>
          <p:nvPr/>
        </p:nvSpPr>
        <p:spPr>
          <a:xfrm rot="17779894">
            <a:off x="4784284" y="1469707"/>
            <a:ext cx="145699" cy="252242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кругленный прямоугольник 8"/>
          <p:cNvSpPr/>
          <p:nvPr/>
        </p:nvSpPr>
        <p:spPr>
          <a:xfrm>
            <a:off x="2697045" y="2715587"/>
            <a:ext cx="1371599" cy="58493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Входной кран</a:t>
            </a:r>
          </a:p>
        </p:txBody>
      </p:sp>
      <p:sp>
        <p:nvSpPr>
          <p:cNvPr id="10" name="Скругленный прямоугольник 9"/>
          <p:cNvSpPr/>
          <p:nvPr/>
        </p:nvSpPr>
        <p:spPr>
          <a:xfrm>
            <a:off x="6629400" y="2601918"/>
            <a:ext cx="1371599" cy="58493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Выходной кран</a:t>
            </a:r>
          </a:p>
        </p:txBody>
      </p:sp>
      <p:sp>
        <p:nvSpPr>
          <p:cNvPr id="11" name="Скругленный прямоугольник 10"/>
          <p:cNvSpPr/>
          <p:nvPr/>
        </p:nvSpPr>
        <p:spPr>
          <a:xfrm>
            <a:off x="499903" y="4876800"/>
            <a:ext cx="2090897" cy="58493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err="1">
                <a:latin typeface="Times New Roman" panose="02020603050405020304" pitchFamily="18" charset="0"/>
                <a:cs typeface="Times New Roman" panose="02020603050405020304" pitchFamily="18" charset="0"/>
              </a:rPr>
              <a:t>Рецеркуляционный</a:t>
            </a:r>
            <a:r>
              <a:rPr lang="ru-RU" sz="1400" dirty="0">
                <a:latin typeface="Times New Roman" panose="02020603050405020304" pitchFamily="18" charset="0"/>
                <a:cs typeface="Times New Roman" panose="02020603050405020304" pitchFamily="18" charset="0"/>
              </a:rPr>
              <a:t> кран</a:t>
            </a:r>
          </a:p>
        </p:txBody>
      </p:sp>
      <p:cxnSp>
        <p:nvCxnSpPr>
          <p:cNvPr id="13" name="Прямая со стрелкой 12"/>
          <p:cNvCxnSpPr/>
          <p:nvPr/>
        </p:nvCxnSpPr>
        <p:spPr>
          <a:xfrm flipH="1">
            <a:off x="1871502" y="3186857"/>
            <a:ext cx="719298" cy="1687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flipV="1">
            <a:off x="2023902" y="4763921"/>
            <a:ext cx="87374" cy="22575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H="1">
            <a:off x="6269751" y="2694849"/>
            <a:ext cx="359649" cy="492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793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685800"/>
            <a:ext cx="8610599" cy="5888038"/>
          </a:xfrm>
        </p:spPr>
      </p:pic>
      <p:sp>
        <p:nvSpPr>
          <p:cNvPr id="5" name="Скругленный прямоугольник 4"/>
          <p:cNvSpPr/>
          <p:nvPr/>
        </p:nvSpPr>
        <p:spPr>
          <a:xfrm>
            <a:off x="4038600" y="762000"/>
            <a:ext cx="4724400" cy="1066800"/>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1. После того как вышеуказанные краны перешли в нужное положение подается команда на эл. стартер для раскрутки двигателя. При достижение оборотов по </a:t>
            </a:r>
            <a:r>
              <a:rPr lang="en-US" sz="1400" dirty="0">
                <a:latin typeface="Times New Roman" panose="02020603050405020304" pitchFamily="18" charset="0"/>
                <a:cs typeface="Times New Roman" panose="02020603050405020304" pitchFamily="18" charset="0"/>
              </a:rPr>
              <a:t>NGP 15</a:t>
            </a:r>
            <a:r>
              <a:rPr lang="ru-RU" sz="1400" dirty="0">
                <a:latin typeface="Times New Roman" panose="02020603050405020304" pitchFamily="18" charset="0"/>
                <a:cs typeface="Times New Roman" panose="02020603050405020304" pitchFamily="18" charset="0"/>
              </a:rPr>
              <a:t>% включается таймер продувки выхлопной шахты(</a:t>
            </a:r>
            <a:r>
              <a:rPr lang="en-US" sz="1400" dirty="0">
                <a:latin typeface="Times New Roman" panose="02020603050405020304" pitchFamily="18" charset="0"/>
                <a:cs typeface="Times New Roman" panose="02020603050405020304" pitchFamily="18" charset="0"/>
              </a:rPr>
              <a:t>Exhaust Purge</a:t>
            </a:r>
            <a:r>
              <a:rPr lang="ru-RU" sz="1400" dirty="0">
                <a:latin typeface="Times New Roman" panose="02020603050405020304" pitchFamily="18" charset="0"/>
                <a:cs typeface="Times New Roman" panose="02020603050405020304" pitchFamily="18" charset="0"/>
              </a:rPr>
              <a:t>) 240 сек</a:t>
            </a:r>
          </a:p>
        </p:txBody>
      </p:sp>
      <p:sp>
        <p:nvSpPr>
          <p:cNvPr id="6" name="Стрелка вниз 5"/>
          <p:cNvSpPr/>
          <p:nvPr/>
        </p:nvSpPr>
        <p:spPr>
          <a:xfrm rot="2805761">
            <a:off x="3987456" y="1808950"/>
            <a:ext cx="219840" cy="58221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Блок-схема: память с посл. доступом 7"/>
          <p:cNvSpPr/>
          <p:nvPr/>
        </p:nvSpPr>
        <p:spPr>
          <a:xfrm>
            <a:off x="381000" y="1066800"/>
            <a:ext cx="1374648" cy="612648"/>
          </a:xfrm>
          <a:prstGeom prst="flowChartMagneticTape">
            <a:avLst/>
          </a:prstGeom>
          <a:solidFill>
            <a:schemeClr val="tx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latin typeface="Times New Roman" panose="02020603050405020304" pitchFamily="18" charset="0"/>
                <a:cs typeface="Times New Roman" panose="02020603050405020304" pitchFamily="18" charset="0"/>
              </a:rPr>
              <a:t>Обороты </a:t>
            </a:r>
            <a:r>
              <a:rPr lang="en-US" sz="1400" b="1" dirty="0">
                <a:latin typeface="Times New Roman" panose="02020603050405020304" pitchFamily="18" charset="0"/>
                <a:cs typeface="Times New Roman" panose="02020603050405020304" pitchFamily="18" charset="0"/>
              </a:rPr>
              <a:t>NGP</a:t>
            </a:r>
            <a:endParaRPr lang="ru-RU" sz="1400" b="1" dirty="0">
              <a:latin typeface="Times New Roman" panose="02020603050405020304" pitchFamily="18" charset="0"/>
              <a:cs typeface="Times New Roman" panose="02020603050405020304" pitchFamily="18" charset="0"/>
            </a:endParaRPr>
          </a:p>
        </p:txBody>
      </p:sp>
      <p:sp>
        <p:nvSpPr>
          <p:cNvPr id="10" name="Скругленный прямоугольник 9"/>
          <p:cNvSpPr/>
          <p:nvPr/>
        </p:nvSpPr>
        <p:spPr>
          <a:xfrm>
            <a:off x="3124200" y="2743200"/>
            <a:ext cx="2819400" cy="1676400"/>
          </a:xfrm>
          <a:prstGeom prst="roundRect">
            <a:avLst/>
          </a:prstGeom>
          <a:solidFill>
            <a:schemeClr val="tx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400" dirty="0">
              <a:latin typeface="Times New Roman" panose="02020603050405020304" pitchFamily="18" charset="0"/>
              <a:cs typeface="Times New Roman" panose="02020603050405020304" pitchFamily="18" charset="0"/>
            </a:endParaRPr>
          </a:p>
          <a:p>
            <a:pPr algn="ctr"/>
            <a:r>
              <a:rPr lang="ru-RU" sz="1400" dirty="0">
                <a:latin typeface="Times New Roman" panose="02020603050405020304" pitchFamily="18" charset="0"/>
                <a:cs typeface="Times New Roman" panose="02020603050405020304" pitchFamily="18" charset="0"/>
              </a:rPr>
              <a:t>2. По истечению 240 сек обороты по </a:t>
            </a:r>
            <a:r>
              <a:rPr lang="en-US" sz="1400" dirty="0">
                <a:latin typeface="Times New Roman" panose="02020603050405020304" pitchFamily="18" charset="0"/>
                <a:cs typeface="Times New Roman" panose="02020603050405020304" pitchFamily="18" charset="0"/>
              </a:rPr>
              <a:t>NGP </a:t>
            </a:r>
            <a:r>
              <a:rPr lang="ru-RU" sz="1400" dirty="0">
                <a:latin typeface="Times New Roman" panose="02020603050405020304" pitchFamily="18" charset="0"/>
                <a:cs typeface="Times New Roman" panose="02020603050405020304" pitchFamily="18" charset="0"/>
              </a:rPr>
              <a:t>разгоняются до 20%,  подается газ в горелку и команда на свечу зажигания от 1 до 5 сек. В разделе </a:t>
            </a:r>
            <a:r>
              <a:rPr lang="en-US" sz="1400" dirty="0">
                <a:latin typeface="Times New Roman" panose="02020603050405020304" pitchFamily="18" charset="0"/>
                <a:cs typeface="Times New Roman" panose="02020603050405020304" pitchFamily="18" charset="0"/>
              </a:rPr>
              <a:t>OPERATION MODE </a:t>
            </a:r>
            <a:r>
              <a:rPr lang="ru-RU" sz="1400" dirty="0">
                <a:latin typeface="Times New Roman" panose="02020603050405020304" pitchFamily="18" charset="0"/>
                <a:cs typeface="Times New Roman" panose="02020603050405020304" pitchFamily="18" charset="0"/>
              </a:rPr>
              <a:t>загорается индикатор </a:t>
            </a:r>
            <a:r>
              <a:rPr lang="en-US" sz="1400" dirty="0">
                <a:latin typeface="Times New Roman" panose="02020603050405020304" pitchFamily="18" charset="0"/>
                <a:cs typeface="Times New Roman" panose="02020603050405020304" pitchFamily="18" charset="0"/>
              </a:rPr>
              <a:t>Ignition </a:t>
            </a:r>
            <a:r>
              <a:rPr lang="ru-RU" sz="1400" dirty="0">
                <a:latin typeface="Times New Roman" panose="02020603050405020304" pitchFamily="18" charset="0"/>
                <a:cs typeface="Times New Roman" panose="02020603050405020304" pitchFamily="18" charset="0"/>
              </a:rPr>
              <a:t> </a:t>
            </a:r>
          </a:p>
          <a:p>
            <a:pPr algn="ctr"/>
            <a:endParaRPr lang="ru-RU" sz="1400" dirty="0"/>
          </a:p>
        </p:txBody>
      </p:sp>
      <p:sp>
        <p:nvSpPr>
          <p:cNvPr id="11" name="Стрелка вправо 10"/>
          <p:cNvSpPr/>
          <p:nvPr/>
        </p:nvSpPr>
        <p:spPr>
          <a:xfrm>
            <a:off x="6019800" y="3322399"/>
            <a:ext cx="1143000" cy="12115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55725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Основные технические параметры.</a:t>
            </a:r>
          </a:p>
        </p:txBody>
      </p:sp>
      <p:graphicFrame>
        <p:nvGraphicFramePr>
          <p:cNvPr id="5" name="Содержимое 4"/>
          <p:cNvGraphicFramePr>
            <a:graphicFrameLocks noGrp="1"/>
          </p:cNvGraphicFramePr>
          <p:nvPr>
            <p:ph idx="1"/>
          </p:nvPr>
        </p:nvGraphicFramePr>
        <p:xfrm>
          <a:off x="457200" y="1219201"/>
          <a:ext cx="8229600" cy="471170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gridCol w="2057400">
                  <a:extLst>
                    <a:ext uri="{9D8B030D-6E8A-4147-A177-3AD203B41FA5}">
                      <a16:colId xmlns:a16="http://schemas.microsoft.com/office/drawing/2014/main" xmlns="" val="20003"/>
                    </a:ext>
                  </a:extLst>
                </a:gridCol>
              </a:tblGrid>
              <a:tr h="599440">
                <a:tc gridSpan="2">
                  <a:txBody>
                    <a:bodyPr/>
                    <a:lstStyle/>
                    <a:p>
                      <a:r>
                        <a:rPr lang="ru-RU" dirty="0"/>
                        <a:t>                    Газовая турбина </a:t>
                      </a:r>
                    </a:p>
                  </a:txBody>
                  <a:tcPr/>
                </a:tc>
                <a:tc hMerge="1">
                  <a:txBody>
                    <a:bodyPr/>
                    <a:lstStyle/>
                    <a:p>
                      <a:endParaRPr lang="ru-RU" dirty="0"/>
                    </a:p>
                  </a:txBody>
                  <a:tcPr>
                    <a:lnL w="12700" cap="flat" cmpd="sng" algn="ctr">
                      <a:solidFill>
                        <a:schemeClr val="tx1"/>
                      </a:solidFill>
                      <a:prstDash val="solid"/>
                      <a:round/>
                      <a:headEnd type="none" w="med" len="med"/>
                      <a:tailEnd type="none" w="med" len="med"/>
                    </a:lnL>
                  </a:tcPr>
                </a:tc>
                <a:tc gridSpan="2">
                  <a:txBody>
                    <a:bodyPr/>
                    <a:lstStyle/>
                    <a:p>
                      <a:r>
                        <a:rPr lang="ru-RU" sz="1800" b="1" kern="1200" dirty="0">
                          <a:solidFill>
                            <a:schemeClr val="lt1"/>
                          </a:solidFill>
                          <a:latin typeface="+mn-lt"/>
                          <a:ea typeface="+mn-ea"/>
                          <a:cs typeface="+mn-cs"/>
                        </a:rPr>
                        <a:t>                           Компрессор</a:t>
                      </a:r>
                      <a:endParaRPr lang="ru-RU" dirty="0"/>
                    </a:p>
                  </a:txBody>
                  <a:tcPr/>
                </a:tc>
                <a:tc hMerge="1">
                  <a:txBody>
                    <a:bodyPr/>
                    <a:lstStyle/>
                    <a:p>
                      <a:endParaRPr lang="ru-RU"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370840">
                <a:tc>
                  <a:txBody>
                    <a:bodyPr/>
                    <a:lstStyle/>
                    <a:p>
                      <a:r>
                        <a:rPr lang="ru-RU" sz="1050" kern="1200" dirty="0">
                          <a:solidFill>
                            <a:schemeClr val="dk1"/>
                          </a:solidFill>
                          <a:latin typeface="+mn-lt"/>
                          <a:ea typeface="+mn-ea"/>
                          <a:cs typeface="+mn-cs"/>
                        </a:rPr>
                        <a:t>          Завод производитель</a:t>
                      </a:r>
                      <a:endParaRPr lang="ru-RU" sz="1050" dirty="0"/>
                    </a:p>
                  </a:txBody>
                  <a:tcPr/>
                </a:tc>
                <a:tc>
                  <a:txBody>
                    <a:bodyPr/>
                    <a:lstStyle/>
                    <a:p>
                      <a:pPr algn="ctr"/>
                      <a:r>
                        <a:rPr lang="en-US" altLang="zh-CN" sz="1050" kern="1200" dirty="0">
                          <a:solidFill>
                            <a:schemeClr val="dk1"/>
                          </a:solidFill>
                          <a:latin typeface="+mn-lt"/>
                          <a:ea typeface="+mn-ea"/>
                          <a:cs typeface="+mn-cs"/>
                        </a:rPr>
                        <a:t>SOLAR</a:t>
                      </a:r>
                      <a:endParaRPr lang="ru-RU" sz="1050" dirty="0"/>
                    </a:p>
                  </a:txBody>
                  <a:tcPr/>
                </a:tc>
                <a:tc>
                  <a:txBody>
                    <a:bodyPr/>
                    <a:lstStyle/>
                    <a:p>
                      <a:r>
                        <a:rPr lang="ru-RU" sz="1050" kern="1200" dirty="0">
                          <a:solidFill>
                            <a:schemeClr val="dk1"/>
                          </a:solidFill>
                          <a:latin typeface="+mn-lt"/>
                          <a:ea typeface="+mn-ea"/>
                          <a:cs typeface="+mn-cs"/>
                        </a:rPr>
                        <a:t>           Завод производитель</a:t>
                      </a:r>
                      <a:endParaRPr lang="ru-RU" sz="1050" dirty="0"/>
                    </a:p>
                  </a:txBody>
                  <a:tcPr/>
                </a:tc>
                <a:tc>
                  <a:txBody>
                    <a:bodyPr/>
                    <a:lstStyle/>
                    <a:p>
                      <a:r>
                        <a:rPr lang="ru-RU" altLang="zh-CN" sz="1050" kern="1200" dirty="0">
                          <a:solidFill>
                            <a:schemeClr val="dk1"/>
                          </a:solidFill>
                          <a:latin typeface="+mn-lt"/>
                          <a:ea typeface="+mn-ea"/>
                          <a:cs typeface="+mn-cs"/>
                        </a:rPr>
                        <a:t>            </a:t>
                      </a:r>
                      <a:r>
                        <a:rPr lang="en-US" altLang="zh-CN" sz="1050" kern="1200" dirty="0">
                          <a:solidFill>
                            <a:schemeClr val="dk1"/>
                          </a:solidFill>
                          <a:latin typeface="+mn-lt"/>
                          <a:ea typeface="+mn-ea"/>
                          <a:cs typeface="+mn-cs"/>
                        </a:rPr>
                        <a:t>SOLAR</a:t>
                      </a:r>
                      <a:endParaRPr lang="ru-RU" sz="1050" dirty="0"/>
                    </a:p>
                  </a:txBody>
                  <a:tcPr/>
                </a:tc>
                <a:extLst>
                  <a:ext uri="{0D108BD9-81ED-4DB2-BD59-A6C34878D82A}">
                    <a16:rowId xmlns:a16="http://schemas.microsoft.com/office/drawing/2014/main" xmlns="" val="10001"/>
                  </a:ext>
                </a:extLst>
              </a:tr>
              <a:tr h="370840">
                <a:tc>
                  <a:txBody>
                    <a:bodyPr/>
                    <a:lstStyle/>
                    <a:p>
                      <a:r>
                        <a:rPr lang="ru-RU" sz="1050" kern="1200" dirty="0">
                          <a:solidFill>
                            <a:schemeClr val="dk1"/>
                          </a:solidFill>
                          <a:latin typeface="+mn-lt"/>
                          <a:ea typeface="+mn-ea"/>
                          <a:cs typeface="+mn-cs"/>
                        </a:rPr>
                        <a:t>         Модель </a:t>
                      </a:r>
                      <a:endParaRPr lang="ru-RU" sz="1050" dirty="0"/>
                    </a:p>
                  </a:txBody>
                  <a:tcPr/>
                </a:tc>
                <a:tc>
                  <a:txBody>
                    <a:bodyPr/>
                    <a:lstStyle/>
                    <a:p>
                      <a:pPr algn="ctr"/>
                      <a:r>
                        <a:rPr lang="en-US" altLang="zh-CN" sz="1050" kern="1200" dirty="0">
                          <a:solidFill>
                            <a:schemeClr val="dk1"/>
                          </a:solidFill>
                          <a:latin typeface="+mn-lt"/>
                          <a:ea typeface="+mn-ea"/>
                          <a:cs typeface="+mn-cs"/>
                        </a:rPr>
                        <a:t>TITAN 130</a:t>
                      </a:r>
                      <a:endParaRPr lang="ru-RU" sz="1050" dirty="0"/>
                    </a:p>
                  </a:txBody>
                  <a:tcPr/>
                </a:tc>
                <a:tc>
                  <a:txBody>
                    <a:bodyPr/>
                    <a:lstStyle/>
                    <a:p>
                      <a:pPr algn="ctr"/>
                      <a:r>
                        <a:rPr lang="ru-RU" sz="1050" kern="1200" dirty="0">
                          <a:solidFill>
                            <a:schemeClr val="dk1"/>
                          </a:solidFill>
                          <a:latin typeface="+mn-lt"/>
                          <a:ea typeface="+mn-ea"/>
                          <a:cs typeface="+mn-cs"/>
                        </a:rPr>
                        <a:t>Модель </a:t>
                      </a:r>
                      <a:endParaRPr lang="ru-RU" sz="1050" dirty="0"/>
                    </a:p>
                  </a:txBody>
                  <a:tcPr/>
                </a:tc>
                <a:tc>
                  <a:txBody>
                    <a:bodyPr/>
                    <a:lstStyle/>
                    <a:p>
                      <a:pPr algn="ctr"/>
                      <a:r>
                        <a:rPr lang="en-US" altLang="zh-CN" sz="1050" kern="1200" dirty="0">
                          <a:solidFill>
                            <a:schemeClr val="dk1"/>
                          </a:solidFill>
                          <a:latin typeface="+mn-lt"/>
                          <a:ea typeface="+mn-ea"/>
                          <a:cs typeface="+mn-cs"/>
                        </a:rPr>
                        <a:t>C</a:t>
                      </a:r>
                      <a:r>
                        <a:rPr lang="ru-RU" altLang="zh-CN" sz="1050" kern="1200" dirty="0">
                          <a:solidFill>
                            <a:schemeClr val="dk1"/>
                          </a:solidFill>
                          <a:latin typeface="+mn-lt"/>
                          <a:ea typeface="+mn-ea"/>
                          <a:cs typeface="+mn-cs"/>
                        </a:rPr>
                        <a:t> </a:t>
                      </a:r>
                      <a:r>
                        <a:rPr lang="en-US" altLang="zh-CN" sz="1050" kern="1200" dirty="0">
                          <a:solidFill>
                            <a:schemeClr val="dk1"/>
                          </a:solidFill>
                          <a:latin typeface="+mn-lt"/>
                          <a:ea typeface="+mn-ea"/>
                          <a:cs typeface="+mn-cs"/>
                        </a:rPr>
                        <a:t>45-3</a:t>
                      </a:r>
                      <a:endParaRPr lang="ru-RU" sz="1050" dirty="0"/>
                    </a:p>
                  </a:txBody>
                  <a:tcPr/>
                </a:tc>
                <a:extLst>
                  <a:ext uri="{0D108BD9-81ED-4DB2-BD59-A6C34878D82A}">
                    <a16:rowId xmlns:a16="http://schemas.microsoft.com/office/drawing/2014/main" xmlns="" val="10002"/>
                  </a:ext>
                </a:extLst>
              </a:tr>
              <a:tr h="370840">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NGP</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11220rpm</a:t>
                      </a:r>
                      <a:endParaRPr lang="ru-RU" sz="1050" dirty="0"/>
                    </a:p>
                  </a:txBody>
                  <a:tcPr/>
                </a:tc>
                <a:tc>
                  <a:txBody>
                    <a:bodyPr/>
                    <a:lstStyle/>
                    <a:p>
                      <a:pPr algn="ctr"/>
                      <a:r>
                        <a:rPr lang="ru-RU" sz="1050" kern="1200" dirty="0">
                          <a:solidFill>
                            <a:schemeClr val="dk1"/>
                          </a:solidFill>
                          <a:latin typeface="+mn-lt"/>
                          <a:ea typeface="+mn-ea"/>
                          <a:cs typeface="+mn-cs"/>
                        </a:rPr>
                        <a:t>Давление на входе планируемой (проектной) точки</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L- 4050Kp</a:t>
                      </a:r>
                      <a:r>
                        <a:rPr lang="ru-RU" altLang="zh-CN" sz="1050" kern="1200" dirty="0">
                          <a:solidFill>
                            <a:schemeClr val="dk1"/>
                          </a:solidFill>
                          <a:latin typeface="+mn-lt"/>
                          <a:ea typeface="+mn-ea"/>
                          <a:cs typeface="+mn-cs"/>
                        </a:rPr>
                        <a:t>а</a:t>
                      </a:r>
                    </a:p>
                    <a:p>
                      <a:pPr algn="ctr"/>
                      <a:r>
                        <a:rPr lang="en-US" sz="1050" dirty="0"/>
                        <a:t>LL-3050Kp</a:t>
                      </a:r>
                      <a:r>
                        <a:rPr lang="ru-RU" sz="1050" dirty="0"/>
                        <a:t>а</a:t>
                      </a:r>
                    </a:p>
                  </a:txBody>
                  <a:tcPr/>
                </a:tc>
                <a:extLst>
                  <a:ext uri="{0D108BD9-81ED-4DB2-BD59-A6C34878D82A}">
                    <a16:rowId xmlns:a16="http://schemas.microsoft.com/office/drawing/2014/main" xmlns="" val="10003"/>
                  </a:ext>
                </a:extLst>
              </a:tr>
              <a:tr h="370840">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NPT</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8856rpm</a:t>
                      </a:r>
                      <a:endParaRPr lang="ru-RU" sz="1050" dirty="0"/>
                    </a:p>
                  </a:txBody>
                  <a:tcPr/>
                </a:tc>
                <a:tc>
                  <a:txBody>
                    <a:bodyPr/>
                    <a:lstStyle/>
                    <a:p>
                      <a:pPr algn="ctr"/>
                      <a:r>
                        <a:rPr lang="ru-RU" sz="1050" kern="1200" dirty="0">
                          <a:solidFill>
                            <a:schemeClr val="dk1"/>
                          </a:solidFill>
                          <a:latin typeface="+mn-lt"/>
                          <a:ea typeface="+mn-ea"/>
                          <a:cs typeface="+mn-cs"/>
                        </a:rPr>
                        <a:t>Давление на выходе планируемой (проектной) точки </a:t>
                      </a:r>
                      <a:endParaRPr lang="ru-RU" sz="1050" dirty="0"/>
                    </a:p>
                  </a:txBody>
                  <a:tcPr/>
                </a:tc>
                <a:tc>
                  <a:txBody>
                    <a:bodyPr/>
                    <a:lstStyle/>
                    <a:p>
                      <a:pPr algn="ctr"/>
                      <a:r>
                        <a:rPr lang="en-US" altLang="zh-CN" sz="1050" kern="1200" dirty="0">
                          <a:solidFill>
                            <a:schemeClr val="dk1"/>
                          </a:solidFill>
                          <a:latin typeface="+mn-lt"/>
                          <a:ea typeface="+mn-ea"/>
                          <a:cs typeface="+mn-cs"/>
                        </a:rPr>
                        <a:t>H-9090Kp</a:t>
                      </a:r>
                      <a:r>
                        <a:rPr lang="ru-RU" altLang="zh-CN" sz="1050" kern="1200" dirty="0">
                          <a:solidFill>
                            <a:schemeClr val="dk1"/>
                          </a:solidFill>
                          <a:latin typeface="+mn-lt"/>
                          <a:ea typeface="+mn-ea"/>
                          <a:cs typeface="+mn-cs"/>
                        </a:rPr>
                        <a:t>а</a:t>
                      </a:r>
                    </a:p>
                    <a:p>
                      <a:pPr algn="ctr"/>
                      <a:r>
                        <a:rPr lang="en-US" altLang="zh-CN" sz="1050" kern="1200" dirty="0">
                          <a:solidFill>
                            <a:schemeClr val="dk1"/>
                          </a:solidFill>
                          <a:latin typeface="+mn-lt"/>
                          <a:ea typeface="+mn-ea"/>
                          <a:cs typeface="+mn-cs"/>
                        </a:rPr>
                        <a:t>HH-</a:t>
                      </a:r>
                      <a:r>
                        <a:rPr lang="ru-RU" altLang="zh-CN" sz="1050" kern="1200" dirty="0">
                          <a:solidFill>
                            <a:schemeClr val="dk1"/>
                          </a:solidFill>
                          <a:latin typeface="+mn-lt"/>
                          <a:ea typeface="+mn-ea"/>
                          <a:cs typeface="+mn-cs"/>
                        </a:rPr>
                        <a:t>10204</a:t>
                      </a:r>
                      <a:r>
                        <a:rPr lang="en-US" altLang="zh-CN" sz="1050" kern="1200" dirty="0" err="1">
                          <a:solidFill>
                            <a:schemeClr val="dk1"/>
                          </a:solidFill>
                          <a:latin typeface="+mn-lt"/>
                          <a:ea typeface="+mn-ea"/>
                          <a:cs typeface="+mn-cs"/>
                        </a:rPr>
                        <a:t>Kpa</a:t>
                      </a:r>
                      <a:endParaRPr lang="ru-RU" sz="1050" dirty="0"/>
                    </a:p>
                  </a:txBody>
                  <a:tcPr/>
                </a:tc>
                <a:extLst>
                  <a:ext uri="{0D108BD9-81ED-4DB2-BD59-A6C34878D82A}">
                    <a16:rowId xmlns:a16="http://schemas.microsoft.com/office/drawing/2014/main" xmlns="" val="10004"/>
                  </a:ext>
                </a:extLst>
              </a:tr>
              <a:tr h="370840">
                <a:tc>
                  <a:txBody>
                    <a:bodyPr/>
                    <a:lstStyle/>
                    <a:p>
                      <a:pPr algn="ctr"/>
                      <a:endParaRPr lang="ru-RU" sz="1050" kern="1200" dirty="0">
                        <a:solidFill>
                          <a:schemeClr val="dk1"/>
                        </a:solidFill>
                        <a:latin typeface="+mn-lt"/>
                        <a:ea typeface="+mn-ea"/>
                        <a:cs typeface="+mn-cs"/>
                      </a:endParaRPr>
                    </a:p>
                    <a:p>
                      <a:pPr algn="ctr"/>
                      <a:r>
                        <a:rPr lang="ru-RU" sz="1050" kern="1200" dirty="0">
                          <a:solidFill>
                            <a:schemeClr val="dk1"/>
                          </a:solidFill>
                          <a:latin typeface="+mn-lt"/>
                          <a:ea typeface="+mn-ea"/>
                          <a:cs typeface="+mn-cs"/>
                        </a:rPr>
                        <a:t>Мощность на выходе</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15.2MW</a:t>
                      </a:r>
                      <a:endParaRPr lang="ru-RU" sz="1050" dirty="0"/>
                    </a:p>
                  </a:txBody>
                  <a:tcPr/>
                </a:tc>
                <a:tc>
                  <a:txBody>
                    <a:bodyPr/>
                    <a:lstStyle/>
                    <a:p>
                      <a:pPr algn="ctr"/>
                      <a:r>
                        <a:rPr lang="ru-RU" sz="1050" kern="1200" dirty="0">
                          <a:solidFill>
                            <a:schemeClr val="dk1"/>
                          </a:solidFill>
                          <a:latin typeface="+mn-lt"/>
                          <a:ea typeface="+mn-ea"/>
                          <a:cs typeface="+mn-cs"/>
                        </a:rPr>
                        <a:t>Температура на входе планируемой (проектной) точки</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48.3℃</a:t>
                      </a:r>
                      <a:endParaRPr lang="ru-RU" sz="1050" dirty="0"/>
                    </a:p>
                  </a:txBody>
                  <a:tcPr/>
                </a:tc>
                <a:extLst>
                  <a:ext uri="{0D108BD9-81ED-4DB2-BD59-A6C34878D82A}">
                    <a16:rowId xmlns:a16="http://schemas.microsoft.com/office/drawing/2014/main" xmlns="" val="10005"/>
                  </a:ext>
                </a:extLst>
              </a:tr>
              <a:tr h="370840">
                <a:tc>
                  <a:txBody>
                    <a:bodyPr/>
                    <a:lstStyle/>
                    <a:p>
                      <a:pPr algn="ctr"/>
                      <a:r>
                        <a:rPr lang="ru-RU" sz="1050" kern="1200" dirty="0">
                          <a:solidFill>
                            <a:schemeClr val="dk1"/>
                          </a:solidFill>
                          <a:latin typeface="+mn-lt"/>
                          <a:ea typeface="+mn-ea"/>
                          <a:cs typeface="+mn-cs"/>
                        </a:rPr>
                        <a:t>Объем всасываемого воздуха</a:t>
                      </a:r>
                      <a:endParaRPr lang="ru-RU" sz="1050" dirty="0"/>
                    </a:p>
                  </a:txBody>
                  <a:tcPr/>
                </a:tc>
                <a:tc>
                  <a:txBody>
                    <a:bodyPr/>
                    <a:lstStyle/>
                    <a:p>
                      <a:pPr algn="ctr"/>
                      <a:endParaRPr lang="ru-RU" altLang="zh-CN" sz="1050" kern="1200" dirty="0">
                        <a:solidFill>
                          <a:schemeClr val="dk1"/>
                        </a:solidFill>
                        <a:latin typeface="+mn-lt"/>
                        <a:ea typeface="+mn-ea"/>
                        <a:cs typeface="+mn-cs"/>
                      </a:endParaRPr>
                    </a:p>
                    <a:p>
                      <a:pPr algn="ctr"/>
                      <a:r>
                        <a:rPr lang="en-US" altLang="zh-CN" sz="1050" kern="1200" dirty="0">
                          <a:solidFill>
                            <a:schemeClr val="dk1"/>
                          </a:solidFill>
                          <a:latin typeface="+mn-lt"/>
                          <a:ea typeface="+mn-ea"/>
                          <a:cs typeface="+mn-cs"/>
                        </a:rPr>
                        <a:t>47.4Kg/sec</a:t>
                      </a:r>
                      <a:endParaRPr lang="ru-RU" sz="1050" dirty="0"/>
                    </a:p>
                  </a:txBody>
                  <a:tcPr/>
                </a:tc>
                <a:tc>
                  <a:txBody>
                    <a:bodyPr/>
                    <a:lstStyle/>
                    <a:p>
                      <a:pPr algn="ctr"/>
                      <a:r>
                        <a:rPr lang="ru-RU" sz="1050" kern="1200" dirty="0">
                          <a:solidFill>
                            <a:schemeClr val="dk1"/>
                          </a:solidFill>
                          <a:latin typeface="+mn-lt"/>
                          <a:ea typeface="+mn-ea"/>
                          <a:cs typeface="+mn-cs"/>
                        </a:rPr>
                        <a:t>Температура на выходе планируемой (проектной) точки </a:t>
                      </a:r>
                      <a:endParaRPr lang="ru-RU" sz="1050" dirty="0"/>
                    </a:p>
                  </a:txBody>
                  <a:tcPr/>
                </a:tc>
                <a:tc>
                  <a:txBody>
                    <a:bodyPr/>
                    <a:lstStyle/>
                    <a:p>
                      <a:pPr algn="ctr"/>
                      <a:r>
                        <a:rPr lang="ru-RU" altLang="zh-CN" sz="1050" kern="1200" dirty="0">
                          <a:solidFill>
                            <a:schemeClr val="dk1"/>
                          </a:solidFill>
                          <a:latin typeface="+mn-lt"/>
                          <a:ea typeface="+mn-ea"/>
                          <a:cs typeface="+mn-cs"/>
                        </a:rPr>
                        <a:t>Н-85˚С</a:t>
                      </a:r>
                    </a:p>
                    <a:p>
                      <a:pPr algn="ctr"/>
                      <a:r>
                        <a:rPr lang="ru-RU" altLang="zh-CN" sz="1050" kern="1200" dirty="0">
                          <a:solidFill>
                            <a:schemeClr val="dk1"/>
                          </a:solidFill>
                          <a:latin typeface="+mn-lt"/>
                          <a:ea typeface="+mn-ea"/>
                          <a:cs typeface="+mn-cs"/>
                        </a:rPr>
                        <a:t>НН-103</a:t>
                      </a:r>
                      <a:r>
                        <a:rPr lang="en-US" altLang="zh-CN" sz="1050" kern="1200" dirty="0">
                          <a:solidFill>
                            <a:schemeClr val="dk1"/>
                          </a:solidFill>
                          <a:latin typeface="+mn-lt"/>
                          <a:ea typeface="+mn-ea"/>
                          <a:cs typeface="+mn-cs"/>
                        </a:rPr>
                        <a:t>℃</a:t>
                      </a:r>
                      <a:endParaRPr lang="ru-RU" sz="1050" dirty="0"/>
                    </a:p>
                  </a:txBody>
                  <a:tcPr/>
                </a:tc>
                <a:extLst>
                  <a:ext uri="{0D108BD9-81ED-4DB2-BD59-A6C34878D82A}">
                    <a16:rowId xmlns:a16="http://schemas.microsoft.com/office/drawing/2014/main" xmlns="" val="10006"/>
                  </a:ext>
                </a:extLst>
              </a:tr>
              <a:tr h="370840">
                <a:tc>
                  <a:txBody>
                    <a:bodyPr/>
                    <a:lstStyle/>
                    <a:p>
                      <a:pPr algn="ctr"/>
                      <a:r>
                        <a:rPr lang="ru-RU" sz="1050" kern="1200" dirty="0">
                          <a:solidFill>
                            <a:schemeClr val="dk1"/>
                          </a:solidFill>
                          <a:latin typeface="+mn-lt"/>
                          <a:ea typeface="+mn-ea"/>
                          <a:cs typeface="+mn-cs"/>
                        </a:rPr>
                        <a:t>Тепловой коэффициент</a:t>
                      </a:r>
                      <a:endParaRPr lang="ru-RU" sz="1050" dirty="0"/>
                    </a:p>
                  </a:txBody>
                  <a:tcPr/>
                </a:tc>
                <a:tc>
                  <a:txBody>
                    <a:bodyPr/>
                    <a:lstStyle/>
                    <a:p>
                      <a:pPr algn="ctr"/>
                      <a:r>
                        <a:rPr lang="en-US" altLang="zh-CN" sz="1050" kern="1200" dirty="0">
                          <a:solidFill>
                            <a:schemeClr val="dk1"/>
                          </a:solidFill>
                          <a:latin typeface="+mn-lt"/>
                          <a:ea typeface="+mn-ea"/>
                          <a:cs typeface="+mn-cs"/>
                        </a:rPr>
                        <a:t>35.8%</a:t>
                      </a:r>
                      <a:endParaRPr lang="ru-RU" sz="1050" dirty="0"/>
                    </a:p>
                  </a:txBody>
                  <a:tcPr/>
                </a:tc>
                <a:tc>
                  <a:txBody>
                    <a:bodyPr/>
                    <a:lstStyle/>
                    <a:p>
                      <a:pPr algn="ctr"/>
                      <a:r>
                        <a:rPr lang="ru-RU" sz="1050" kern="1200" dirty="0">
                          <a:solidFill>
                            <a:schemeClr val="dk1"/>
                          </a:solidFill>
                          <a:latin typeface="+mn-lt"/>
                          <a:ea typeface="+mn-ea"/>
                          <a:cs typeface="+mn-cs"/>
                        </a:rPr>
                        <a:t>Эффективность в проектной точке</a:t>
                      </a:r>
                      <a:endParaRPr lang="ru-RU" sz="1050" dirty="0"/>
                    </a:p>
                  </a:txBody>
                  <a:tcPr/>
                </a:tc>
                <a:tc>
                  <a:txBody>
                    <a:bodyPr/>
                    <a:lstStyle/>
                    <a:p>
                      <a:pPr algn="ctr"/>
                      <a:r>
                        <a:rPr lang="en-US" altLang="zh-CN" sz="1050" kern="1200" dirty="0">
                          <a:solidFill>
                            <a:schemeClr val="dk1"/>
                          </a:solidFill>
                          <a:latin typeface="+mn-lt"/>
                          <a:ea typeface="+mn-ea"/>
                          <a:cs typeface="+mn-cs"/>
                        </a:rPr>
                        <a:t>86.6%</a:t>
                      </a:r>
                      <a:endParaRPr lang="ru-RU" sz="1050" dirty="0"/>
                    </a:p>
                  </a:txBody>
                  <a:tcPr/>
                </a:tc>
                <a:extLst>
                  <a:ext uri="{0D108BD9-81ED-4DB2-BD59-A6C34878D82A}">
                    <a16:rowId xmlns:a16="http://schemas.microsoft.com/office/drawing/2014/main" xmlns="" val="10007"/>
                  </a:ext>
                </a:extLst>
              </a:tr>
              <a:tr h="370840">
                <a:tc>
                  <a:txBody>
                    <a:bodyPr/>
                    <a:lstStyle/>
                    <a:p>
                      <a:pPr algn="ctr"/>
                      <a:r>
                        <a:rPr lang="ru-RU" sz="1050" kern="1200" dirty="0">
                          <a:solidFill>
                            <a:schemeClr val="dk1"/>
                          </a:solidFill>
                          <a:latin typeface="+mn-lt"/>
                          <a:ea typeface="+mn-ea"/>
                          <a:cs typeface="+mn-cs"/>
                        </a:rPr>
                        <a:t>Класс компрессора</a:t>
                      </a:r>
                      <a:endParaRPr lang="ru-RU" sz="1050" dirty="0"/>
                    </a:p>
                  </a:txBody>
                  <a:tcPr/>
                </a:tc>
                <a:tc>
                  <a:txBody>
                    <a:bodyPr/>
                    <a:lstStyle/>
                    <a:p>
                      <a:pPr algn="ctr"/>
                      <a:r>
                        <a:rPr lang="en-US" altLang="zh-CN" sz="1050" kern="1200" dirty="0">
                          <a:solidFill>
                            <a:schemeClr val="dk1"/>
                          </a:solidFill>
                          <a:latin typeface="+mn-lt"/>
                          <a:ea typeface="+mn-ea"/>
                          <a:cs typeface="+mn-cs"/>
                        </a:rPr>
                        <a:t>14</a:t>
                      </a:r>
                      <a:endParaRPr lang="ru-RU" sz="1050" dirty="0"/>
                    </a:p>
                  </a:txBody>
                  <a:tcPr/>
                </a:tc>
                <a:tc>
                  <a:txBody>
                    <a:bodyPr/>
                    <a:lstStyle/>
                    <a:p>
                      <a:pPr algn="ctr"/>
                      <a:r>
                        <a:rPr lang="ru-RU" sz="1050" kern="1200" dirty="0">
                          <a:solidFill>
                            <a:schemeClr val="dk1"/>
                          </a:solidFill>
                          <a:latin typeface="+mn-lt"/>
                          <a:ea typeface="+mn-ea"/>
                          <a:cs typeface="+mn-cs"/>
                        </a:rPr>
                        <a:t>Крыльчатка </a:t>
                      </a:r>
                      <a:endParaRPr lang="ru-RU" sz="1050" dirty="0"/>
                    </a:p>
                  </a:txBody>
                  <a:tcPr/>
                </a:tc>
                <a:tc>
                  <a:txBody>
                    <a:bodyPr/>
                    <a:lstStyle/>
                    <a:p>
                      <a:pPr algn="ctr"/>
                      <a:r>
                        <a:rPr lang="en-US" altLang="zh-CN" sz="1050" kern="1200" dirty="0">
                          <a:solidFill>
                            <a:schemeClr val="dk1"/>
                          </a:solidFill>
                          <a:latin typeface="+mn-lt"/>
                          <a:ea typeface="+mn-ea"/>
                          <a:cs typeface="+mn-cs"/>
                        </a:rPr>
                        <a:t>3</a:t>
                      </a:r>
                      <a:r>
                        <a:rPr lang="ru-RU" sz="1050" kern="1200" dirty="0">
                          <a:solidFill>
                            <a:schemeClr val="dk1"/>
                          </a:solidFill>
                          <a:latin typeface="+mn-lt"/>
                          <a:ea typeface="+mn-ea"/>
                          <a:cs typeface="+mn-cs"/>
                        </a:rPr>
                        <a:t> класс</a:t>
                      </a:r>
                      <a:endParaRPr lang="ru-RU" sz="1050" dirty="0"/>
                    </a:p>
                  </a:txBody>
                  <a:tcPr/>
                </a:tc>
                <a:extLst>
                  <a:ext uri="{0D108BD9-81ED-4DB2-BD59-A6C34878D82A}">
                    <a16:rowId xmlns:a16="http://schemas.microsoft.com/office/drawing/2014/main" xmlns="" val="10008"/>
                  </a:ext>
                </a:extLst>
              </a:tr>
              <a:tr h="370840">
                <a:tc>
                  <a:txBody>
                    <a:bodyPr/>
                    <a:lstStyle/>
                    <a:p>
                      <a:pPr algn="ctr"/>
                      <a:r>
                        <a:rPr lang="ru-RU" sz="1050" kern="1200" dirty="0">
                          <a:solidFill>
                            <a:schemeClr val="dk1"/>
                          </a:solidFill>
                          <a:latin typeface="+mn-lt"/>
                          <a:ea typeface="+mn-ea"/>
                          <a:cs typeface="+mn-cs"/>
                        </a:rPr>
                        <a:t>Соотношение  сжатия</a:t>
                      </a:r>
                      <a:endParaRPr lang="ru-RU" sz="1050" dirty="0"/>
                    </a:p>
                  </a:txBody>
                  <a:tcPr/>
                </a:tc>
                <a:tc>
                  <a:txBody>
                    <a:bodyPr/>
                    <a:lstStyle/>
                    <a:p>
                      <a:pPr algn="ctr"/>
                      <a:r>
                        <a:rPr lang="en-US" altLang="zh-CN" sz="1050" kern="1200" dirty="0">
                          <a:solidFill>
                            <a:schemeClr val="dk1"/>
                          </a:solidFill>
                          <a:latin typeface="+mn-lt"/>
                          <a:ea typeface="+mn-ea"/>
                          <a:cs typeface="+mn-cs"/>
                        </a:rPr>
                        <a:t>16</a:t>
                      </a:r>
                      <a:r>
                        <a:rPr lang="zh-CN" altLang="en-US" sz="1050" kern="1200" dirty="0">
                          <a:solidFill>
                            <a:schemeClr val="dk1"/>
                          </a:solidFill>
                          <a:latin typeface="+mn-lt"/>
                          <a:ea typeface="+mn-ea"/>
                          <a:cs typeface="+mn-cs"/>
                        </a:rPr>
                        <a:t>：</a:t>
                      </a:r>
                      <a:r>
                        <a:rPr lang="en-US" altLang="zh-CN" sz="1050" kern="1200" dirty="0">
                          <a:solidFill>
                            <a:schemeClr val="dk1"/>
                          </a:solidFill>
                          <a:latin typeface="+mn-lt"/>
                          <a:ea typeface="+mn-ea"/>
                          <a:cs typeface="+mn-cs"/>
                        </a:rPr>
                        <a:t>1</a:t>
                      </a:r>
                      <a:endParaRPr lang="ru-RU" sz="1050" dirty="0"/>
                    </a:p>
                  </a:txBody>
                  <a:tcPr/>
                </a:tc>
                <a:tc>
                  <a:txBody>
                    <a:bodyPr/>
                    <a:lstStyle/>
                    <a:p>
                      <a:pPr algn="ctr"/>
                      <a:r>
                        <a:rPr lang="ru-RU" sz="1050" dirty="0"/>
                        <a:t>Минимальный запас</a:t>
                      </a:r>
                      <a:r>
                        <a:rPr lang="ru-RU" sz="1050" baseline="0" dirty="0"/>
                        <a:t>  по </a:t>
                      </a:r>
                      <a:r>
                        <a:rPr lang="ru-RU" sz="1050" baseline="0" dirty="0" err="1"/>
                        <a:t>помпажу</a:t>
                      </a:r>
                      <a:r>
                        <a:rPr lang="ru-RU" sz="1050" baseline="0" dirty="0"/>
                        <a:t> </a:t>
                      </a:r>
                      <a:endParaRPr lang="ru-RU" sz="1050" dirty="0"/>
                    </a:p>
                  </a:txBody>
                  <a:tcPr/>
                </a:tc>
                <a:tc>
                  <a:txBody>
                    <a:bodyPr/>
                    <a:lstStyle/>
                    <a:p>
                      <a:pPr algn="ctr"/>
                      <a:r>
                        <a:rPr lang="ru-RU" altLang="zh-CN" sz="1050" kern="1200" dirty="0">
                          <a:solidFill>
                            <a:schemeClr val="dk1"/>
                          </a:solidFill>
                          <a:latin typeface="+mn-lt"/>
                          <a:ea typeface="+mn-ea"/>
                          <a:cs typeface="+mn-cs"/>
                        </a:rPr>
                        <a:t>10%</a:t>
                      </a:r>
                      <a:r>
                        <a:rPr lang="en-US" altLang="zh-CN" sz="1050" kern="1200" dirty="0">
                          <a:solidFill>
                            <a:schemeClr val="dk1"/>
                          </a:solidFill>
                          <a:latin typeface="+mn-lt"/>
                          <a:ea typeface="+mn-ea"/>
                          <a:cs typeface="+mn-cs"/>
                        </a:rPr>
                        <a:t> </a:t>
                      </a:r>
                      <a:endParaRPr lang="ru-RU" sz="1050" dirty="0"/>
                    </a:p>
                  </a:txBody>
                  <a:tcPr/>
                </a:tc>
                <a:extLst>
                  <a:ext uri="{0D108BD9-81ED-4DB2-BD59-A6C34878D82A}">
                    <a16:rowId xmlns:a16="http://schemas.microsoft.com/office/drawing/2014/main" xmlns="" val="10009"/>
                  </a:ext>
                </a:extLst>
              </a:tr>
              <a:tr h="370840">
                <a:tc>
                  <a:txBody>
                    <a:bodyPr/>
                    <a:lstStyle/>
                    <a:p>
                      <a:pPr algn="ctr"/>
                      <a:r>
                        <a:rPr lang="ru-RU" sz="1050" kern="1200" dirty="0">
                          <a:solidFill>
                            <a:schemeClr val="dk1"/>
                          </a:solidFill>
                          <a:latin typeface="+mn-lt"/>
                          <a:ea typeface="+mn-ea"/>
                          <a:cs typeface="+mn-cs"/>
                        </a:rPr>
                        <a:t>Форсунки горючего</a:t>
                      </a:r>
                      <a:endParaRPr lang="ru-RU" sz="1050" dirty="0"/>
                    </a:p>
                  </a:txBody>
                  <a:tcPr/>
                </a:tc>
                <a:tc>
                  <a:txBody>
                    <a:bodyPr/>
                    <a:lstStyle/>
                    <a:p>
                      <a:pPr algn="ctr"/>
                      <a:r>
                        <a:rPr lang="ru-RU" sz="1050" kern="1200" dirty="0">
                          <a:solidFill>
                            <a:schemeClr val="dk1"/>
                          </a:solidFill>
                          <a:latin typeface="+mn-lt"/>
                          <a:ea typeface="+mn-ea"/>
                          <a:cs typeface="+mn-cs"/>
                        </a:rPr>
                        <a:t>21</a:t>
                      </a:r>
                      <a:endParaRPr lang="ru-RU" sz="1050" dirty="0"/>
                    </a:p>
                  </a:txBody>
                  <a:tcPr/>
                </a:tc>
                <a:tc>
                  <a:txBody>
                    <a:bodyPr/>
                    <a:lstStyle/>
                    <a:p>
                      <a:pPr algn="ctr"/>
                      <a:r>
                        <a:rPr lang="ru-RU" sz="1050" kern="1200" dirty="0">
                          <a:solidFill>
                            <a:schemeClr val="dk1"/>
                          </a:solidFill>
                          <a:latin typeface="+mn-lt"/>
                          <a:ea typeface="+mn-ea"/>
                          <a:cs typeface="+mn-cs"/>
                        </a:rPr>
                        <a:t>Требования к энергии</a:t>
                      </a:r>
                      <a:endParaRPr lang="ru-RU" sz="1050" dirty="0"/>
                    </a:p>
                  </a:txBody>
                  <a:tcPr/>
                </a:tc>
                <a:tc>
                  <a:txBody>
                    <a:bodyPr/>
                    <a:lstStyle/>
                    <a:p>
                      <a:pPr algn="ctr"/>
                      <a:r>
                        <a:rPr lang="en-US" altLang="zh-CN" sz="1050" kern="1200" dirty="0">
                          <a:solidFill>
                            <a:schemeClr val="dk1"/>
                          </a:solidFill>
                          <a:latin typeface="+mn-lt"/>
                          <a:ea typeface="+mn-ea"/>
                          <a:cs typeface="+mn-cs"/>
                        </a:rPr>
                        <a:t>8201KW</a:t>
                      </a:r>
                      <a:endParaRPr lang="ru-RU" sz="1050" dirty="0"/>
                    </a:p>
                  </a:txBody>
                  <a:tcPr/>
                </a:tc>
                <a:extLst>
                  <a:ext uri="{0D108BD9-81ED-4DB2-BD59-A6C34878D82A}">
                    <a16:rowId xmlns:a16="http://schemas.microsoft.com/office/drawing/2014/main" xmlns="" val="10010"/>
                  </a:ext>
                </a:extLst>
              </a:tr>
            </a:tbl>
          </a:graphicData>
        </a:graphic>
      </p:graphicFrame>
      <p:sp>
        <p:nvSpPr>
          <p:cNvPr id="3" name="Прямоугольник 2"/>
          <p:cNvSpPr/>
          <p:nvPr/>
        </p:nvSpPr>
        <p:spPr>
          <a:xfrm>
            <a:off x="457200" y="533400"/>
            <a:ext cx="8229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400" b="1" dirty="0"/>
              <a:t>Основные параметры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637381"/>
            <a:ext cx="8458199" cy="5888038"/>
          </a:xfrm>
        </p:spPr>
      </p:pic>
      <p:sp>
        <p:nvSpPr>
          <p:cNvPr id="2" name="Скругленный прямоугольник 1"/>
          <p:cNvSpPr/>
          <p:nvPr/>
        </p:nvSpPr>
        <p:spPr>
          <a:xfrm>
            <a:off x="457200" y="2667000"/>
            <a:ext cx="3281548" cy="914400"/>
          </a:xfrm>
          <a:prstGeom prst="roundRect">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latin typeface="Times New Roman" panose="02020603050405020304" pitchFamily="18" charset="0"/>
                <a:cs typeface="Times New Roman" panose="02020603050405020304" pitchFamily="18" charset="0"/>
              </a:rPr>
              <a:t>Достигнув температуры  204℃ по Т5 означает успешное зажигание. </a:t>
            </a:r>
            <a:r>
              <a:rPr lang="en-US" sz="1400" dirty="0">
                <a:latin typeface="Times New Roman" panose="02020603050405020304" pitchFamily="18" charset="0"/>
                <a:cs typeface="Times New Roman" panose="02020603050405020304" pitchFamily="18" charset="0"/>
              </a:rPr>
              <a:t>OPERATION MODE  </a:t>
            </a:r>
            <a:r>
              <a:rPr lang="ru-RU" sz="1400" dirty="0">
                <a:latin typeface="Times New Roman" panose="02020603050405020304" pitchFamily="18" charset="0"/>
                <a:cs typeface="Times New Roman" panose="02020603050405020304" pitchFamily="18" charset="0"/>
              </a:rPr>
              <a:t>переходит в режим </a:t>
            </a:r>
            <a:r>
              <a:rPr lang="en-US" sz="1400" dirty="0">
                <a:latin typeface="Times New Roman" panose="02020603050405020304" pitchFamily="18" charset="0"/>
                <a:cs typeface="Times New Roman" panose="02020603050405020304" pitchFamily="18" charset="0"/>
              </a:rPr>
              <a:t>Light Off</a:t>
            </a:r>
            <a:endParaRPr lang="ru-RU" sz="1400" dirty="0">
              <a:latin typeface="Times New Roman" panose="02020603050405020304" pitchFamily="18" charset="0"/>
              <a:cs typeface="Times New Roman" panose="02020603050405020304" pitchFamily="18" charset="0"/>
            </a:endParaRPr>
          </a:p>
        </p:txBody>
      </p:sp>
      <p:sp>
        <p:nvSpPr>
          <p:cNvPr id="3" name="Стрелка вверх 2"/>
          <p:cNvSpPr/>
          <p:nvPr/>
        </p:nvSpPr>
        <p:spPr>
          <a:xfrm rot="2836490">
            <a:off x="2035917" y="1919873"/>
            <a:ext cx="124112" cy="83592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Стрелка вправо 5"/>
          <p:cNvSpPr/>
          <p:nvPr/>
        </p:nvSpPr>
        <p:spPr>
          <a:xfrm>
            <a:off x="3738748" y="3126180"/>
            <a:ext cx="3347852"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002808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6109365"/>
          </a:xfrm>
          <a:prstGeom prst="rect">
            <a:avLst/>
          </a:prstGeom>
          <a:noFill/>
          <a:ln w="28575">
            <a:noFill/>
          </a:ln>
        </p:spPr>
        <p:txBody>
          <a:bodyPr wrap="square">
            <a:spAutoFit/>
          </a:bodyPr>
          <a:lstStyle/>
          <a:p>
            <a:pPr algn="ctr"/>
            <a:r>
              <a:rPr lang="ru-RU" sz="2900" b="1" dirty="0">
                <a:solidFill>
                  <a:schemeClr val="tx2"/>
                </a:solidFill>
                <a:latin typeface="Times New Roman" panose="02020603050405020304" pitchFamily="18" charset="0"/>
                <a:ea typeface="+mj-ea"/>
                <a:cs typeface="Times New Roman" panose="02020603050405020304" pitchFamily="18" charset="0"/>
              </a:rPr>
              <a:t>Порядок разгона двигателя.</a:t>
            </a:r>
          </a:p>
          <a:p>
            <a:endParaRPr lang="ru-RU" sz="2000" b="1" dirty="0">
              <a:solidFill>
                <a:schemeClr val="tx2"/>
              </a:solidFill>
              <a:latin typeface="Times New Roman" panose="02020603050405020304" pitchFamily="18" charset="0"/>
              <a:ea typeface="+mj-ea"/>
              <a:cs typeface="Times New Roman" panose="02020603050405020304" pitchFamily="18" charset="0"/>
            </a:endParaRPr>
          </a:p>
          <a:p>
            <a:pPr algn="just"/>
            <a:r>
              <a:rPr lang="ru-RU" sz="1800" dirty="0"/>
              <a:t>     </a:t>
            </a:r>
            <a:r>
              <a:rPr lang="ru-RU" sz="1800" dirty="0">
                <a:latin typeface="Times New Roman" panose="02020603050405020304" pitchFamily="18" charset="0"/>
                <a:cs typeface="Times New Roman" panose="02020603050405020304" pitchFamily="18" charset="0"/>
              </a:rPr>
              <a:t>После розжига стартер продолжает прокручивать двигатель. Система управления увеличивает расход топлива для постепенного повышения температуры T5 и частоты вращения двигателя (</a:t>
            </a:r>
            <a:r>
              <a:rPr lang="ru-RU" sz="1800" dirty="0" err="1">
                <a:latin typeface="Times New Roman" panose="02020603050405020304" pitchFamily="18" charset="0"/>
                <a:cs typeface="Times New Roman" panose="02020603050405020304" pitchFamily="18" charset="0"/>
              </a:rPr>
              <a:t>Ngp</a:t>
            </a:r>
            <a:r>
              <a:rPr lang="ru-RU" sz="1800" dirty="0">
                <a:latin typeface="Times New Roman" panose="02020603050405020304" pitchFamily="18" charset="0"/>
                <a:cs typeface="Times New Roman" panose="02020603050405020304" pitchFamily="18" charset="0"/>
              </a:rPr>
              <a:t>). При  </a:t>
            </a:r>
            <a:r>
              <a:rPr lang="ru-RU" dirty="0">
                <a:latin typeface="Times New Roman" panose="02020603050405020304" pitchFamily="18" charset="0"/>
                <a:cs typeface="Times New Roman" panose="02020603050405020304" pitchFamily="18" charset="0"/>
              </a:rPr>
              <a:t>60</a:t>
            </a:r>
            <a:r>
              <a:rPr lang="en-US" sz="1800" dirty="0">
                <a:latin typeface="Times New Roman" panose="02020603050405020304" pitchFamily="18"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65</a:t>
            </a:r>
            <a:r>
              <a:rPr lang="en-US" sz="1800" dirty="0">
                <a:latin typeface="Times New Roman" panose="02020603050405020304" pitchFamily="18"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  частоте вращения двигателя (</a:t>
            </a:r>
            <a:r>
              <a:rPr lang="ru-RU" sz="1800" dirty="0" err="1">
                <a:latin typeface="Times New Roman" panose="02020603050405020304" pitchFamily="18" charset="0"/>
                <a:cs typeface="Times New Roman" panose="02020603050405020304" pitchFamily="18" charset="0"/>
              </a:rPr>
              <a:t>Ngp</a:t>
            </a:r>
            <a:r>
              <a:rPr lang="ru-RU" sz="1800" dirty="0">
                <a:latin typeface="Times New Roman" panose="02020603050405020304" pitchFamily="18" charset="0"/>
                <a:cs typeface="Times New Roman" panose="02020603050405020304" pitchFamily="18" charset="0"/>
              </a:rPr>
              <a:t>), обесточивается система пуска</a:t>
            </a:r>
            <a:r>
              <a:rPr lang="en-US" sz="1800"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a:t>
            </a:r>
            <a:r>
              <a:rPr lang="ru-RU" sz="1800"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о</a:t>
            </a:r>
            <a:r>
              <a:rPr lang="ru-RU" sz="1800" dirty="0">
                <a:latin typeface="Times New Roman" panose="02020603050405020304" pitchFamily="18" charset="0"/>
                <a:cs typeface="Times New Roman" panose="02020603050405020304" pitchFamily="18" charset="0"/>
              </a:rPr>
              <a:t>бгонная муфта отсоединяет привод стартера от </a:t>
            </a:r>
            <a:r>
              <a:rPr lang="ru-RU" dirty="0">
                <a:latin typeface="Times New Roman" panose="02020603050405020304" pitchFamily="18" charset="0"/>
                <a:cs typeface="Times New Roman" panose="02020603050405020304" pitchFamily="18" charset="0"/>
              </a:rPr>
              <a:t>двигателя. Двигатель продолжает разгонятся под собственной тягой до частоты вращения холостого хода.</a:t>
            </a:r>
          </a:p>
          <a:p>
            <a:pPr algn="just"/>
            <a:r>
              <a:rPr lang="ru-RU" dirty="0">
                <a:latin typeface="Times New Roman" panose="02020603050405020304" pitchFamily="18" charset="0"/>
                <a:cs typeface="Times New Roman" panose="02020603050405020304" pitchFamily="18" charset="0"/>
              </a:rPr>
              <a:t>      При повышения </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давления с  главного масленого насоса до (Р</a:t>
            </a:r>
            <a:r>
              <a:rPr lang="en-US" sz="1800" dirty="0">
                <a:latin typeface="Times New Roman" panose="02020603050405020304" pitchFamily="18" charset="0"/>
                <a:cs typeface="Times New Roman" panose="02020603050405020304" pitchFamily="18" charset="0"/>
              </a:rPr>
              <a:t>&gt;</a:t>
            </a:r>
            <a:r>
              <a:rPr lang="ru-RU" sz="1800" dirty="0">
                <a:latin typeface="Times New Roman" panose="02020603050405020304" pitchFamily="18" charset="0"/>
                <a:cs typeface="Times New Roman" panose="02020603050405020304" pitchFamily="18" charset="0"/>
              </a:rPr>
              <a:t>193КРа) отключается пусковой масляный насос. При оборотах (</a:t>
            </a:r>
            <a:r>
              <a:rPr lang="ru-RU" sz="1800" dirty="0" err="1">
                <a:latin typeface="Times New Roman" panose="02020603050405020304" pitchFamily="18" charset="0"/>
                <a:cs typeface="Times New Roman" panose="02020603050405020304" pitchFamily="18" charset="0"/>
              </a:rPr>
              <a:t>Ngp</a:t>
            </a:r>
            <a:r>
              <a:rPr lang="ru-RU" sz="1800" dirty="0">
                <a:latin typeface="Times New Roman" panose="02020603050405020304" pitchFamily="18" charset="0"/>
                <a:cs typeface="Times New Roman" panose="02020603050405020304" pitchFamily="18" charset="0"/>
              </a:rPr>
              <a:t>) 72</a:t>
            </a:r>
            <a:r>
              <a:rPr lang="en-US" sz="1800"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75</a:t>
            </a:r>
            <a:r>
              <a:rPr lang="en-US" sz="1800" dirty="0">
                <a:latin typeface="Times New Roman" panose="02020603050405020304" pitchFamily="18" charset="0"/>
                <a:cs typeface="Times New Roman" panose="02020603050405020304" pitchFamily="18" charset="0"/>
              </a:rPr>
              <a:t>%</a:t>
            </a:r>
            <a:r>
              <a:rPr lang="ru-RU" sz="1800"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двигатель выходит на режим холостого хода и запускается таймер 300 сек. по отказу приема нагрузки и  идет прогрев двигателя. </a:t>
            </a:r>
          </a:p>
          <a:p>
            <a:pPr algn="just"/>
            <a:r>
              <a:rPr lang="ru-RU" dirty="0">
                <a:latin typeface="Times New Roman" panose="02020603050405020304" pitchFamily="18" charset="0"/>
                <a:cs typeface="Times New Roman" panose="02020603050405020304" pitchFamily="18" charset="0"/>
              </a:rPr>
              <a:t>     После завершения таймера и режима по отказу приема нагрузки, п</a:t>
            </a:r>
            <a:r>
              <a:rPr lang="ru-RU" sz="1800" dirty="0">
                <a:latin typeface="Times New Roman" panose="02020603050405020304" pitchFamily="18" charset="0"/>
                <a:cs typeface="Times New Roman" panose="02020603050405020304" pitchFamily="18" charset="0"/>
              </a:rPr>
              <a:t>о мере того, как двигатель </a:t>
            </a:r>
            <a:r>
              <a:rPr lang="ru-RU" dirty="0">
                <a:latin typeface="Times New Roman" panose="02020603050405020304" pitchFamily="18" charset="0"/>
                <a:cs typeface="Times New Roman" panose="02020603050405020304" pitchFamily="18" charset="0"/>
              </a:rPr>
              <a:t>постепенно поднимает обороты</a:t>
            </a:r>
            <a:r>
              <a:rPr lang="ru-RU" sz="1800" dirty="0">
                <a:latin typeface="Times New Roman" panose="02020603050405020304" pitchFamily="18" charset="0"/>
                <a:cs typeface="Times New Roman" panose="02020603050405020304" pitchFamily="18" charset="0"/>
              </a:rPr>
              <a:t>, регулируемые лопатки на впуске двигателя перемещаются в сторону максимального открытия, в то время как перепускной клапан компрессора закрывается при оборотах (</a:t>
            </a:r>
            <a:r>
              <a:rPr lang="ru-RU" sz="1800" dirty="0" err="1">
                <a:latin typeface="Times New Roman" panose="02020603050405020304" pitchFamily="18" charset="0"/>
                <a:cs typeface="Times New Roman" panose="02020603050405020304" pitchFamily="18" charset="0"/>
              </a:rPr>
              <a:t>Ngp</a:t>
            </a:r>
            <a:r>
              <a:rPr lang="ru-RU"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78%-80%</a:t>
            </a:r>
            <a:r>
              <a:rPr lang="ru-RU" sz="1800" dirty="0">
                <a:latin typeface="Times New Roman" panose="02020603050405020304" pitchFamily="18" charset="0"/>
                <a:cs typeface="Times New Roman" panose="02020603050405020304" pitchFamily="18" charset="0"/>
              </a:rPr>
              <a:t>, способствуя дальнейшему росту температуры T5. Система управления увеличивает подачу топлива, пока </a:t>
            </a:r>
            <a:r>
              <a:rPr lang="ru-RU" sz="1800" dirty="0" err="1">
                <a:latin typeface="Times New Roman" panose="02020603050405020304" pitchFamily="18" charset="0"/>
                <a:cs typeface="Times New Roman" panose="02020603050405020304" pitchFamily="18" charset="0"/>
              </a:rPr>
              <a:t>Ngp</a:t>
            </a:r>
            <a:r>
              <a:rPr lang="ru-RU" sz="1800" dirty="0">
                <a:latin typeface="Times New Roman" panose="02020603050405020304" pitchFamily="18" charset="0"/>
                <a:cs typeface="Times New Roman" panose="02020603050405020304" pitchFamily="18" charset="0"/>
              </a:rPr>
              <a:t> не достигнет </a:t>
            </a:r>
            <a:r>
              <a:rPr lang="en-US" sz="1800" dirty="0">
                <a:latin typeface="Times New Roman" panose="02020603050405020304" pitchFamily="18" charset="0"/>
                <a:cs typeface="Times New Roman" panose="02020603050405020304" pitchFamily="18" charset="0"/>
              </a:rPr>
              <a:t>80%</a:t>
            </a:r>
            <a:r>
              <a:rPr lang="ru-RU" sz="1800" dirty="0">
                <a:latin typeface="Times New Roman" panose="02020603050405020304" pitchFamily="18" charset="0"/>
                <a:cs typeface="Times New Roman" panose="02020603050405020304" pitchFamily="18" charset="0"/>
              </a:rPr>
              <a:t>, что </a:t>
            </a:r>
            <a:r>
              <a:rPr lang="ru-RU" dirty="0">
                <a:latin typeface="Times New Roman" panose="02020603050405020304" pitchFamily="18" charset="0"/>
                <a:cs typeface="Times New Roman" panose="02020603050405020304" pitchFamily="18" charset="0"/>
              </a:rPr>
              <a:t>обеспечивает готовность двигателя </a:t>
            </a:r>
            <a:r>
              <a:rPr lang="ru-RU" sz="1800" dirty="0">
                <a:latin typeface="Times New Roman" panose="02020603050405020304" pitchFamily="18" charset="0"/>
                <a:cs typeface="Times New Roman" panose="02020603050405020304" pitchFamily="18" charset="0"/>
              </a:rPr>
              <a:t>к нагрузке. </a:t>
            </a:r>
            <a:endParaRPr lang="ru-RU" dirty="0">
              <a:latin typeface="Times New Roman" panose="02020603050405020304" pitchFamily="18" charset="0"/>
              <a:cs typeface="Times New Roman" panose="02020603050405020304" pitchFamily="18" charset="0"/>
            </a:endParaRPr>
          </a:p>
          <a:p>
            <a:endParaRPr lang="ru-RU" sz="1800" dirty="0"/>
          </a:p>
          <a:p>
            <a:endParaRPr lang="ru-RU" dirty="0"/>
          </a:p>
        </p:txBody>
      </p:sp>
    </p:spTree>
    <p:extLst>
      <p:ext uri="{BB962C8B-B14F-4D97-AF65-F5344CB8AC3E}">
        <p14:creationId xmlns:p14="http://schemas.microsoft.com/office/powerpoint/2010/main" val="2539157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786199"/>
          </a:xfrm>
          <a:prstGeom prst="rect">
            <a:avLst/>
          </a:prstGeom>
          <a:noFill/>
          <a:ln w="28575">
            <a:noFill/>
          </a:ln>
        </p:spPr>
        <p:txBody>
          <a:bodyPr wrap="square">
            <a:spAutoFit/>
          </a:bodyPr>
          <a:lstStyle/>
          <a:p>
            <a:pPr algn="ctr"/>
            <a:r>
              <a:rPr lang="ru-RU" sz="2900" b="1" dirty="0">
                <a:solidFill>
                  <a:schemeClr val="tx2"/>
                </a:solidFill>
                <a:latin typeface="Times New Roman" panose="02020603050405020304" pitchFamily="18" charset="0"/>
                <a:ea typeface="+mj-ea"/>
                <a:cs typeface="Times New Roman" panose="02020603050405020304" pitchFamily="18" charset="0"/>
              </a:rPr>
              <a:t>Порядок разгона двигателя</a:t>
            </a:r>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a:p>
            <a:endParaRPr lang="ru-RU" sz="1800" dirty="0"/>
          </a:p>
          <a:p>
            <a:endParaRPr lang="ru-RU" dirty="0"/>
          </a:p>
        </p:txBody>
      </p:sp>
      <p:pic>
        <p:nvPicPr>
          <p:cNvPr id="2" name="Picture 2">
            <a:extLst>
              <a:ext uri="{FF2B5EF4-FFF2-40B4-BE49-F238E27FC236}">
                <a16:creationId xmlns:a16="http://schemas.microsoft.com/office/drawing/2014/main" xmlns="" id="{C1EDB3AB-7EB6-0472-D8CD-117DF8F808AF}"/>
              </a:ext>
            </a:extLst>
          </p:cNvPr>
          <p:cNvPicPr>
            <a:picLocks noChangeAspect="1" noChangeArrowheads="1"/>
          </p:cNvPicPr>
          <p:nvPr/>
        </p:nvPicPr>
        <p:blipFill>
          <a:blip r:embed="rId2" cstate="print"/>
          <a:srcRect/>
          <a:stretch>
            <a:fillRect/>
          </a:stretch>
        </p:blipFill>
        <p:spPr bwMode="auto">
          <a:xfrm>
            <a:off x="609600" y="1371599"/>
            <a:ext cx="7924800" cy="4991921"/>
          </a:xfrm>
          <a:prstGeom prst="rect">
            <a:avLst/>
          </a:prstGeom>
          <a:noFill/>
          <a:ln w="9525">
            <a:noFill/>
            <a:miter lim="800000"/>
            <a:headEnd/>
            <a:tailEnd/>
          </a:ln>
          <a:effectLst/>
        </p:spPr>
      </p:pic>
    </p:spTree>
    <p:extLst>
      <p:ext uri="{BB962C8B-B14F-4D97-AF65-F5344CB8AC3E}">
        <p14:creationId xmlns:p14="http://schemas.microsoft.com/office/powerpoint/2010/main" val="603523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786199"/>
          </a:xfrm>
          <a:prstGeom prst="rect">
            <a:avLst/>
          </a:prstGeom>
          <a:noFill/>
          <a:ln w="28575">
            <a:noFill/>
          </a:ln>
        </p:spPr>
        <p:txBody>
          <a:bodyPr wrap="square">
            <a:spAutoFit/>
          </a:bodyPr>
          <a:lstStyle/>
          <a:p>
            <a:pPr algn="ctr"/>
            <a:r>
              <a:rPr lang="ru-RU" sz="2900" b="1" dirty="0">
                <a:solidFill>
                  <a:schemeClr val="tx2"/>
                </a:solidFill>
                <a:latin typeface="Times New Roman" panose="02020603050405020304" pitchFamily="18" charset="0"/>
                <a:ea typeface="+mj-ea"/>
                <a:cs typeface="Times New Roman" panose="02020603050405020304" pitchFamily="18" charset="0"/>
              </a:rPr>
              <a:t>Порядок разгона двигателя</a:t>
            </a:r>
            <a:endParaRPr lang="ru-RU" sz="2800" b="1" dirty="0">
              <a:solidFill>
                <a:srgbClr val="0070C0"/>
              </a:solidFill>
            </a:endParaRPr>
          </a:p>
          <a:p>
            <a:pPr algn="just"/>
            <a:endParaRPr lang="en-US" sz="1800" dirty="0"/>
          </a:p>
          <a:p>
            <a:pPr algn="just"/>
            <a:r>
              <a:rPr lang="en-US" dirty="0"/>
              <a:t>    </a:t>
            </a:r>
            <a:r>
              <a:rPr lang="ru-RU" dirty="0">
                <a:latin typeface="Times New Roman" panose="02020603050405020304" pitchFamily="18" charset="0"/>
                <a:cs typeface="Times New Roman" panose="02020603050405020304" pitchFamily="18" charset="0"/>
              </a:rPr>
              <a:t>При переходных режимах нагрузки (колебания нагрузки на двигатель) система управления постоянно корректирует расход топлива, положение впускных регулируемых лопаток и перепускного клапана компрессора с целью поддержания температуры T5 и оборотов </a:t>
            </a:r>
            <a:r>
              <a:rPr lang="ru-RU" dirty="0" err="1">
                <a:latin typeface="Times New Roman" panose="02020603050405020304" pitchFamily="18" charset="0"/>
                <a:cs typeface="Times New Roman" panose="02020603050405020304" pitchFamily="18" charset="0"/>
              </a:rPr>
              <a:t>Ngp</a:t>
            </a:r>
            <a:endParaRPr lang="en-US" dirty="0">
              <a:latin typeface="Times New Roman" panose="02020603050405020304" pitchFamily="18" charset="0"/>
              <a:cs typeface="Times New Roman" panose="02020603050405020304" pitchFamily="18" charset="0"/>
            </a:endParaRPr>
          </a:p>
          <a:p>
            <a:pPr algn="just"/>
            <a:r>
              <a:rPr lang="ru-RU" sz="1800" dirty="0">
                <a:latin typeface="Times New Roman" panose="02020603050405020304" pitchFamily="18" charset="0"/>
                <a:cs typeface="Times New Roman" panose="02020603050405020304" pitchFamily="18" charset="0"/>
              </a:rPr>
              <a:t>     Если температура T5 превышает установленный предел</a:t>
            </a:r>
            <a:r>
              <a:rPr lang="en-US" sz="1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760°C</a:t>
            </a:r>
            <a:r>
              <a:rPr lang="ru-RU" sz="1800" dirty="0">
                <a:latin typeface="Times New Roman" panose="02020603050405020304" pitchFamily="18" charset="0"/>
                <a:cs typeface="Times New Roman" panose="02020603050405020304" pitchFamily="18" charset="0"/>
              </a:rPr>
              <a:t>, запускается 20-секундный таймер задержки. Если температура T5 остается выше установленного предела, система управления выдает сигнализацию высокой температуры и производит останов двигателя. </a:t>
            </a:r>
            <a:r>
              <a:rPr lang="ru-RU" dirty="0">
                <a:latin typeface="Times New Roman" panose="02020603050405020304" pitchFamily="18" charset="0"/>
                <a:cs typeface="Times New Roman" panose="02020603050405020304" pitchFamily="18" charset="0"/>
              </a:rPr>
              <a:t>Задержка в 20 секунд позволяет </a:t>
            </a:r>
            <a:r>
              <a:rPr lang="ru-RU" sz="1800" dirty="0">
                <a:latin typeface="Times New Roman" panose="02020603050405020304" pitchFamily="18" charset="0"/>
                <a:cs typeface="Times New Roman" panose="02020603050405020304" pitchFamily="18" charset="0"/>
              </a:rPr>
              <a:t>допустить мгновенное превышение температуры в переходных режимах нагрузки. </a:t>
            </a:r>
            <a:endParaRPr lang="en-US" sz="1800"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Если происходит отказ таймера останова двигателя по температуре, а температура двигателя достигает более высокого предела, резервная цепь высокой температуры T5  остановит двигатель</a:t>
            </a:r>
            <a:r>
              <a:rPr lang="en-US"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Система подачи топлива и воздуха вместе с системой управления, автоматически регулируют расход топлива во время разгона двигателя и его работы под нагрузкой. Система также обеспечивает ограничение расхода топлива при перегреве и разносе и имеет автоматический останов в случае неисправности.</a:t>
            </a:r>
          </a:p>
          <a:p>
            <a:endParaRPr lang="ru-RU" dirty="0"/>
          </a:p>
          <a:p>
            <a:endParaRPr lang="ru-RU" dirty="0"/>
          </a:p>
        </p:txBody>
      </p:sp>
    </p:spTree>
    <p:extLst>
      <p:ext uri="{BB962C8B-B14F-4D97-AF65-F5344CB8AC3E}">
        <p14:creationId xmlns:p14="http://schemas.microsoft.com/office/powerpoint/2010/main" val="2919018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xmlns="" id="{E8CF6991-0E4C-12C5-4169-D1CE80C71EBE}"/>
              </a:ext>
            </a:extLst>
          </p:cNvPr>
          <p:cNvPicPr>
            <a:picLocks noChangeAspect="1"/>
          </p:cNvPicPr>
          <p:nvPr/>
        </p:nvPicPr>
        <p:blipFill rotWithShape="1">
          <a:blip r:embed="rId2" cstate="print"/>
          <a:srcRect t="5798"/>
          <a:stretch/>
        </p:blipFill>
        <p:spPr bwMode="auto">
          <a:xfrm>
            <a:off x="381000" y="838200"/>
            <a:ext cx="8437831" cy="5664199"/>
          </a:xfrm>
          <a:prstGeom prst="rect">
            <a:avLst/>
          </a:prstGeom>
          <a:noFill/>
          <a:ln w="28575">
            <a:solidFill>
              <a:schemeClr val="accent4">
                <a:lumMod val="75000"/>
              </a:schemeClr>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652128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370701"/>
          </a:xfrm>
          <a:prstGeom prst="rect">
            <a:avLst/>
          </a:prstGeom>
          <a:noFill/>
          <a:ln w="28575">
            <a:noFill/>
          </a:ln>
        </p:spPr>
        <p:txBody>
          <a:bodyPr wrap="square">
            <a:spAutoFit/>
          </a:bodyPr>
          <a:lstStyle/>
          <a:p>
            <a:pPr algn="ctr"/>
            <a:r>
              <a:rPr lang="ru-RU" sz="2900" b="1" dirty="0">
                <a:solidFill>
                  <a:schemeClr val="tx2"/>
                </a:solidFill>
                <a:latin typeface="Times New Roman" panose="02020603050405020304" pitchFamily="18" charset="0"/>
                <a:ea typeface="+mj-ea"/>
                <a:cs typeface="Times New Roman" panose="02020603050405020304" pitchFamily="18" charset="0"/>
              </a:rPr>
              <a:t>Порядок загрузки двигателя</a:t>
            </a:r>
          </a:p>
          <a:p>
            <a:pPr algn="just"/>
            <a:r>
              <a:rPr lang="ru-RU" sz="1400" dirty="0">
                <a:latin typeface="Times New Roman" panose="02020603050405020304" pitchFamily="18" charset="0"/>
                <a:cs typeface="Times New Roman" panose="02020603050405020304" pitchFamily="18" charset="0"/>
              </a:rPr>
              <a:t>На пульте управления агрегатом нажимая переключатель БОЛЬШЕ (INCREASE) или МЕНЬШЕ (DECREASE) можно повысить или уменьшить обороты двигателя, до требуемого значения NGP.</a:t>
            </a:r>
          </a:p>
          <a:p>
            <a:pPr algn="just"/>
            <a:r>
              <a:rPr lang="ru-RU" sz="1400" dirty="0">
                <a:latin typeface="Times New Roman" panose="02020603050405020304" pitchFamily="18" charset="0"/>
                <a:cs typeface="Times New Roman" panose="02020603050405020304" pitchFamily="18" charset="0"/>
              </a:rPr>
              <a:t>Постепенно поднимая обороты (</a:t>
            </a:r>
            <a:r>
              <a:rPr lang="en-US" sz="1400" dirty="0">
                <a:latin typeface="Times New Roman" panose="02020603050405020304" pitchFamily="18" charset="0"/>
                <a:cs typeface="Times New Roman" panose="02020603050405020304" pitchFamily="18" charset="0"/>
              </a:rPr>
              <a:t>NGP)</a:t>
            </a:r>
            <a:r>
              <a:rPr lang="ru-RU" sz="1400" dirty="0">
                <a:latin typeface="Times New Roman" panose="02020603050405020304" pitchFamily="18" charset="0"/>
                <a:cs typeface="Times New Roman" panose="02020603050405020304" pitchFamily="18" charset="0"/>
              </a:rPr>
              <a:t> система управления увеличивает подачу топливного газа. Команда проходит на открытие ВНА. КПВ закрыт на 100%, антипомпажный клапан начинает закрываться. При достижении запаса по помпажу больше 15%, систем регулирования закрывает антипомпажный клапан на 100% и компрессор находится под нагрузкой:</a:t>
            </a:r>
          </a:p>
          <a:p>
            <a:endParaRPr lang="en-US" sz="1400" dirty="0"/>
          </a:p>
          <a:p>
            <a:r>
              <a:rPr lang="en-US" dirty="0"/>
              <a:t>    </a:t>
            </a:r>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p:txBody>
      </p:sp>
      <p:pic>
        <p:nvPicPr>
          <p:cNvPr id="2" name="Picture 3">
            <a:extLst>
              <a:ext uri="{FF2B5EF4-FFF2-40B4-BE49-F238E27FC236}">
                <a16:creationId xmlns:a16="http://schemas.microsoft.com/office/drawing/2014/main" xmlns="" id="{147DFC63-99C5-2E91-C400-68CA1738EC29}"/>
              </a:ext>
            </a:extLst>
          </p:cNvPr>
          <p:cNvPicPr>
            <a:picLocks noChangeAspect="1" noChangeArrowheads="1"/>
          </p:cNvPicPr>
          <p:nvPr/>
        </p:nvPicPr>
        <p:blipFill>
          <a:blip r:embed="rId2" cstate="print"/>
          <a:srcRect/>
          <a:stretch>
            <a:fillRect/>
          </a:stretch>
        </p:blipFill>
        <p:spPr bwMode="auto">
          <a:xfrm>
            <a:off x="533400" y="2514600"/>
            <a:ext cx="3886200" cy="3276600"/>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xmlns="" id="{62AF71AA-D757-0A69-B0E6-C5C46E75244E}"/>
              </a:ext>
            </a:extLst>
          </p:cNvPr>
          <p:cNvPicPr>
            <a:picLocks noChangeAspect="1" noChangeArrowheads="1"/>
          </p:cNvPicPr>
          <p:nvPr/>
        </p:nvPicPr>
        <p:blipFill>
          <a:blip r:embed="rId3" cstate="print"/>
          <a:srcRect/>
          <a:stretch>
            <a:fillRect/>
          </a:stretch>
        </p:blipFill>
        <p:spPr bwMode="auto">
          <a:xfrm>
            <a:off x="4800600" y="2514600"/>
            <a:ext cx="3810000" cy="3276600"/>
          </a:xfrm>
          <a:prstGeom prst="rect">
            <a:avLst/>
          </a:prstGeom>
          <a:noFill/>
          <a:ln w="9525">
            <a:noFill/>
            <a:miter lim="800000"/>
            <a:headEnd/>
            <a:tailEnd/>
          </a:ln>
          <a:effectLst/>
        </p:spPr>
      </p:pic>
    </p:spTree>
    <p:extLst>
      <p:ext uri="{BB962C8B-B14F-4D97-AF65-F5344CB8AC3E}">
        <p14:creationId xmlns:p14="http://schemas.microsoft.com/office/powerpoint/2010/main" val="41297551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304800" y="2209800"/>
            <a:ext cx="8305800" cy="4419600"/>
          </a:xfrm>
          <a:prstGeom prst="rect">
            <a:avLst/>
          </a:prstGeom>
          <a:noFill/>
          <a:ln w="9525">
            <a:noFill/>
            <a:miter lim="800000"/>
            <a:headEnd/>
            <a:tailEnd/>
          </a:ln>
          <a:effectLst/>
        </p:spPr>
      </p:pic>
      <p:cxnSp>
        <p:nvCxnSpPr>
          <p:cNvPr id="4" name="Прямая со стрелкой 3"/>
          <p:cNvCxnSpPr>
            <a:stCxn id="7" idx="6"/>
          </p:cNvCxnSpPr>
          <p:nvPr/>
        </p:nvCxnSpPr>
        <p:spPr>
          <a:xfrm>
            <a:off x="6934200" y="2971800"/>
            <a:ext cx="685800" cy="381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 name="Овал 6"/>
          <p:cNvSpPr/>
          <p:nvPr/>
        </p:nvSpPr>
        <p:spPr>
          <a:xfrm>
            <a:off x="5791200" y="2667000"/>
            <a:ext cx="1143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Красная линия </a:t>
            </a:r>
          </a:p>
        </p:txBody>
      </p:sp>
      <p:sp>
        <p:nvSpPr>
          <p:cNvPr id="8" name="Овал 7"/>
          <p:cNvSpPr/>
          <p:nvPr/>
        </p:nvSpPr>
        <p:spPr>
          <a:xfrm>
            <a:off x="4648200" y="4419600"/>
            <a:ext cx="11430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Желтая. Линия </a:t>
            </a:r>
          </a:p>
        </p:txBody>
      </p:sp>
      <p:cxnSp>
        <p:nvCxnSpPr>
          <p:cNvPr id="10" name="Прямая со стрелкой 9"/>
          <p:cNvCxnSpPr>
            <a:stCxn id="8" idx="6"/>
          </p:cNvCxnSpPr>
          <p:nvPr/>
        </p:nvCxnSpPr>
        <p:spPr>
          <a:xfrm flipV="1">
            <a:off x="5791200" y="4191000"/>
            <a:ext cx="1295400" cy="533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Овал 13"/>
          <p:cNvSpPr/>
          <p:nvPr/>
        </p:nvSpPr>
        <p:spPr>
          <a:xfrm>
            <a:off x="7315200" y="4648200"/>
            <a:ext cx="11430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dirty="0"/>
              <a:t>Зеленая линия.</a:t>
            </a:r>
          </a:p>
        </p:txBody>
      </p:sp>
      <p:cxnSp>
        <p:nvCxnSpPr>
          <p:cNvPr id="16" name="Прямая со стрелкой 15"/>
          <p:cNvCxnSpPr>
            <a:stCxn id="14" idx="2"/>
          </p:cNvCxnSpPr>
          <p:nvPr/>
        </p:nvCxnSpPr>
        <p:spPr>
          <a:xfrm rot="10800000">
            <a:off x="6858000" y="4572000"/>
            <a:ext cx="457200" cy="3429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304800" y="609600"/>
            <a:ext cx="8686800" cy="1569660"/>
          </a:xfrm>
          <a:prstGeom prst="rect">
            <a:avLst/>
          </a:prstGeom>
          <a:noFill/>
          <a:ln w="28575">
            <a:noFill/>
          </a:ln>
        </p:spPr>
        <p:txBody>
          <a:bodyPr wrap="square" rtlCol="0">
            <a:spAutoFit/>
          </a:bodyPr>
          <a:lstStyle/>
          <a:p>
            <a:pPr algn="ctr"/>
            <a:r>
              <a:rPr lang="ru-RU" sz="2000" b="1" dirty="0">
                <a:solidFill>
                  <a:schemeClr val="tx2"/>
                </a:solidFill>
                <a:latin typeface="Times New Roman" panose="02020603050405020304" pitchFamily="18" charset="0"/>
                <a:ea typeface="+mj-ea"/>
                <a:cs typeface="Times New Roman" panose="02020603050405020304" pitchFamily="18" charset="0"/>
              </a:rPr>
              <a:t>Экран рабочей точки компрессора и показаний клапана противопомпажного регулирования</a:t>
            </a:r>
          </a:p>
          <a:p>
            <a:r>
              <a:rPr lang="ru-RU" sz="1400" dirty="0">
                <a:solidFill>
                  <a:srgbClr val="FF0000"/>
                </a:solidFill>
                <a:latin typeface="Times New Roman" panose="02020603050405020304" pitchFamily="18" charset="0"/>
                <a:cs typeface="Times New Roman" panose="02020603050405020304" pitchFamily="18" charset="0"/>
              </a:rPr>
              <a:t>Красная линия предела помпажа: открытие антипомпажного клапана на 100%.</a:t>
            </a:r>
            <a:r>
              <a:rPr lang="ru-RU" sz="1400" dirty="0">
                <a:solidFill>
                  <a:srgbClr val="00B050"/>
                </a:solidFill>
                <a:latin typeface="Times New Roman" panose="02020603050405020304" pitchFamily="18" charset="0"/>
                <a:cs typeface="Times New Roman" panose="02020603050405020304" pitchFamily="18" charset="0"/>
              </a:rPr>
              <a:t> </a:t>
            </a:r>
            <a:endParaRPr lang="ru-RU" sz="1400" dirty="0">
              <a:solidFill>
                <a:srgbClr val="FF0000"/>
              </a:solidFill>
              <a:latin typeface="Times New Roman" panose="02020603050405020304" pitchFamily="18" charset="0"/>
              <a:cs typeface="Times New Roman" panose="02020603050405020304" pitchFamily="18" charset="0"/>
            </a:endParaRPr>
          </a:p>
          <a:p>
            <a:r>
              <a:rPr lang="ru-RU" sz="1400" dirty="0">
                <a:solidFill>
                  <a:srgbClr val="FFC000"/>
                </a:solidFill>
                <a:latin typeface="Times New Roman" panose="02020603050405020304" pitchFamily="18" charset="0"/>
                <a:cs typeface="Times New Roman" panose="02020603050405020304" pitchFamily="18" charset="0"/>
              </a:rPr>
              <a:t>Желтая линия регулирования: открытие антипомпажного клапана на 15%.</a:t>
            </a:r>
          </a:p>
          <a:p>
            <a:r>
              <a:rPr lang="ru-RU" sz="1400" dirty="0">
                <a:solidFill>
                  <a:srgbClr val="00B050"/>
                </a:solidFill>
                <a:latin typeface="Times New Roman" panose="02020603050405020304" pitchFamily="18" charset="0"/>
                <a:cs typeface="Times New Roman" panose="02020603050405020304" pitchFamily="18" charset="0"/>
              </a:rPr>
              <a:t>Зеленая линия нечувствительности: разрешает закрытие антипомпажного клапана при загрузке компрессора.</a:t>
            </a:r>
            <a:r>
              <a:rPr lang="ru-RU" sz="1400" dirty="0">
                <a:latin typeface="Times New Roman" panose="02020603050405020304" pitchFamily="18" charset="0"/>
                <a:cs typeface="Times New Roman" panose="02020603050405020304" pitchFamily="18" charset="0"/>
              </a:rPr>
              <a:t> </a:t>
            </a:r>
          </a:p>
          <a:p>
            <a:r>
              <a:rPr lang="ru-RU" sz="1400" dirty="0">
                <a:latin typeface="Times New Roman" panose="02020603050405020304" pitchFamily="18" charset="0"/>
                <a:cs typeface="Times New Roman" panose="02020603050405020304" pitchFamily="18" charset="0"/>
              </a:rPr>
              <a:t>Компрессор должен работать справа от линии предела </a:t>
            </a:r>
            <a:r>
              <a:rPr lang="ru-RU" sz="1400" dirty="0" err="1">
                <a:latin typeface="Times New Roman" panose="02020603050405020304" pitchFamily="18" charset="0"/>
                <a:cs typeface="Times New Roman" panose="02020603050405020304" pitchFamily="18" charset="0"/>
              </a:rPr>
              <a:t>помпажа</a:t>
            </a:r>
            <a:endParaRPr lang="ru-RU" sz="1400" dirty="0">
              <a:latin typeface="Times New Roman" panose="02020603050405020304" pitchFamily="18" charset="0"/>
              <a:cs typeface="Times New Roman" panose="02020603050405020304" pitchFamily="18" charset="0"/>
            </a:endParaRPr>
          </a:p>
        </p:txBody>
      </p:sp>
      <p:sp>
        <p:nvSpPr>
          <p:cNvPr id="40" name="Овал 39"/>
          <p:cNvSpPr/>
          <p:nvPr/>
        </p:nvSpPr>
        <p:spPr>
          <a:xfrm>
            <a:off x="7391400" y="3505200"/>
            <a:ext cx="12192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t>Рабочая точка </a:t>
            </a:r>
            <a:r>
              <a:rPr lang="ru-RU" sz="1200" dirty="0" err="1"/>
              <a:t>компрес</a:t>
            </a:r>
            <a:r>
              <a:rPr lang="ru-RU" sz="1200" dirty="0"/>
              <a:t>-а</a:t>
            </a:r>
          </a:p>
        </p:txBody>
      </p:sp>
      <p:cxnSp>
        <p:nvCxnSpPr>
          <p:cNvPr id="62" name="Прямая со стрелкой 61"/>
          <p:cNvCxnSpPr/>
          <p:nvPr/>
        </p:nvCxnSpPr>
        <p:spPr>
          <a:xfrm rot="10800000" flipV="1">
            <a:off x="7315200" y="4191000"/>
            <a:ext cx="533400" cy="152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228600" y="609600"/>
            <a:ext cx="8686800" cy="5847755"/>
          </a:xfrm>
          <a:prstGeom prst="rect">
            <a:avLst/>
          </a:prstGeom>
          <a:noFill/>
          <a:ln w="28575">
            <a:noFill/>
          </a:ln>
        </p:spPr>
        <p:txBody>
          <a:bodyPr wrap="square">
            <a:spAutoFit/>
          </a:bodyPr>
          <a:lstStyle/>
          <a:p>
            <a:pPr algn="ctr"/>
            <a:r>
              <a:rPr lang="ru-RU" sz="2500" b="1" dirty="0">
                <a:solidFill>
                  <a:schemeClr val="tx2"/>
                </a:solidFill>
                <a:latin typeface="Times New Roman" panose="02020603050405020304" pitchFamily="18" charset="0"/>
                <a:ea typeface="+mj-ea"/>
                <a:cs typeface="Times New Roman" panose="02020603050405020304" pitchFamily="18" charset="0"/>
              </a:rPr>
              <a:t>Экран эффективности компрессора высокого давления</a:t>
            </a:r>
          </a:p>
          <a:p>
            <a:pPr algn="ctr"/>
            <a:endParaRPr lang="en-US" sz="2500" b="1" dirty="0">
              <a:solidFill>
                <a:srgbClr val="0070C0"/>
              </a:solidFill>
            </a:endParaRPr>
          </a:p>
          <a:p>
            <a:pPr algn="ctr"/>
            <a:endParaRPr lang="en-US" sz="1800" b="1" dirty="0">
              <a:solidFill>
                <a:srgbClr val="FF0000"/>
              </a:solidFill>
            </a:endParaRPr>
          </a:p>
          <a:p>
            <a:r>
              <a:rPr lang="ru-RU" dirty="0"/>
              <a:t>      </a:t>
            </a:r>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endParaRPr lang="ru-RU" dirty="0"/>
          </a:p>
          <a:p>
            <a:pPr algn="ctr"/>
            <a:r>
              <a:rPr lang="ru-RU" dirty="0">
                <a:latin typeface="Times New Roman" panose="02020603050405020304" pitchFamily="18" charset="0"/>
                <a:cs typeface="Times New Roman" panose="02020603050405020304" pitchFamily="18" charset="0"/>
              </a:rPr>
              <a:t>Экран эффективности компрессора воспроизводит характеристики компрессора высокого давления; отражающие теоретические значения,  текущие фактические значения и существующие отклонения в условиях эксплуатации. Важные показатели расположены в трендах между теоретическими и фактическими величинами. Данные представляются в реальном масштабе времени и постоянно обновляются.</a:t>
            </a:r>
          </a:p>
        </p:txBody>
      </p:sp>
      <p:pic>
        <p:nvPicPr>
          <p:cNvPr id="4" name="Рисунок 3">
            <a:extLst>
              <a:ext uri="{FF2B5EF4-FFF2-40B4-BE49-F238E27FC236}">
                <a16:creationId xmlns:a16="http://schemas.microsoft.com/office/drawing/2014/main" xmlns="" id="{1306596C-9001-3FBE-FA08-7D05D3390EA0}"/>
              </a:ext>
            </a:extLst>
          </p:cNvPr>
          <p:cNvPicPr>
            <a:picLocks noChangeAspect="1"/>
          </p:cNvPicPr>
          <p:nvPr/>
        </p:nvPicPr>
        <p:blipFill rotWithShape="1">
          <a:blip r:embed="rId2" cstate="print"/>
          <a:srcRect l="10748" t="19052" r="15484" b="6131"/>
          <a:stretch/>
        </p:blipFill>
        <p:spPr bwMode="auto">
          <a:xfrm>
            <a:off x="1600200" y="1219201"/>
            <a:ext cx="5998372" cy="36575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8292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786199"/>
          </a:xfrm>
          <a:prstGeom prst="rect">
            <a:avLst/>
          </a:prstGeom>
          <a:noFill/>
          <a:ln w="28575">
            <a:noFill/>
          </a:ln>
        </p:spPr>
        <p:txBody>
          <a:bodyPr wrap="square">
            <a:spAutoFit/>
          </a:bodyPr>
          <a:lstStyle/>
          <a:p>
            <a:pPr algn="ctr"/>
            <a:r>
              <a:rPr lang="ru-RU" sz="2500" b="1" dirty="0">
                <a:solidFill>
                  <a:schemeClr val="tx2"/>
                </a:solidFill>
                <a:latin typeface="Times New Roman" panose="02020603050405020304" pitchFamily="18" charset="0"/>
                <a:ea typeface="+mj-ea"/>
                <a:cs typeface="Times New Roman" panose="02020603050405020304" pitchFamily="18" charset="0"/>
              </a:rPr>
              <a:t>Экран эффективности двигателя и </a:t>
            </a:r>
            <a:r>
              <a:rPr lang="ru-RU" sz="2500" b="1" dirty="0">
                <a:solidFill>
                  <a:schemeClr val="tx2"/>
                </a:solidFill>
                <a:latin typeface="Times New Roman" panose="02020603050405020304" pitchFamily="18" charset="0"/>
                <a:cs typeface="Times New Roman" panose="02020603050405020304" pitchFamily="18" charset="0"/>
              </a:rPr>
              <a:t>топливного </a:t>
            </a:r>
            <a:r>
              <a:rPr lang="ru-RU" sz="2500" b="1" dirty="0">
                <a:solidFill>
                  <a:schemeClr val="tx2"/>
                </a:solidFill>
                <a:latin typeface="Times New Roman" panose="02020603050405020304" pitchFamily="18" charset="0"/>
                <a:ea typeface="+mj-ea"/>
                <a:cs typeface="Times New Roman" panose="02020603050405020304" pitchFamily="18" charset="0"/>
              </a:rPr>
              <a:t>газа</a:t>
            </a:r>
          </a:p>
          <a:p>
            <a:pPr algn="ctr"/>
            <a:endParaRPr lang="ru-RU" sz="2500" b="1" dirty="0">
              <a:solidFill>
                <a:schemeClr val="tx2"/>
              </a:solidFill>
              <a:latin typeface="Times New Roman" panose="02020603050405020304" pitchFamily="18" charset="0"/>
              <a:ea typeface="+mj-ea"/>
              <a:cs typeface="Times New Roman" panose="02020603050405020304" pitchFamily="18" charset="0"/>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sz="2800" b="1" dirty="0">
              <a:solidFill>
                <a:srgbClr val="0070C0"/>
              </a:solidFill>
            </a:endParaRPr>
          </a:p>
          <a:p>
            <a:pPr algn="ctr"/>
            <a:endParaRPr lang="ru-RU" dirty="0"/>
          </a:p>
          <a:p>
            <a:pPr algn="ctr"/>
            <a:r>
              <a:rPr lang="ru-RU" dirty="0">
                <a:latin typeface="Times New Roman" panose="02020603050405020304" pitchFamily="18" charset="0"/>
                <a:cs typeface="Times New Roman" panose="02020603050405020304" pitchFamily="18" charset="0"/>
              </a:rPr>
              <a:t>Экран эффективности двигателя: воспроизводит следующие прогнозные параметры температуры T5, номинальную мощность при полной нагрузке, давления нагнетания компрессора (</a:t>
            </a:r>
            <a:r>
              <a:rPr lang="ru-RU" dirty="0" err="1">
                <a:latin typeface="Times New Roman" panose="02020603050405020304" pitchFamily="18" charset="0"/>
                <a:cs typeface="Times New Roman" panose="02020603050405020304" pitchFamily="18" charset="0"/>
              </a:rPr>
              <a:t>Pcd</a:t>
            </a:r>
            <a:r>
              <a:rPr lang="ru-RU" dirty="0">
                <a:latin typeface="Times New Roman" panose="02020603050405020304" pitchFamily="18" charset="0"/>
                <a:cs typeface="Times New Roman" panose="02020603050405020304" pitchFamily="18" charset="0"/>
              </a:rPr>
              <a:t>) и расход топлива (</a:t>
            </a:r>
            <a:r>
              <a:rPr lang="ru-RU" dirty="0" err="1">
                <a:latin typeface="Times New Roman" panose="02020603050405020304" pitchFamily="18" charset="0"/>
                <a:cs typeface="Times New Roman" panose="02020603050405020304" pitchFamily="18" charset="0"/>
              </a:rPr>
              <a:t>Wf</a:t>
            </a:r>
            <a:r>
              <a:rPr lang="ru-RU" dirty="0">
                <a:latin typeface="Times New Roman" panose="02020603050405020304" pitchFamily="18" charset="0"/>
                <a:cs typeface="Times New Roman" panose="02020603050405020304" pitchFamily="18" charset="0"/>
              </a:rPr>
              <a:t>)</a:t>
            </a:r>
          </a:p>
          <a:p>
            <a:pPr algn="ctr"/>
            <a:endParaRPr lang="ru-RU" dirty="0"/>
          </a:p>
        </p:txBody>
      </p:sp>
      <p:pic>
        <p:nvPicPr>
          <p:cNvPr id="2" name="Рисунок 1">
            <a:extLst>
              <a:ext uri="{FF2B5EF4-FFF2-40B4-BE49-F238E27FC236}">
                <a16:creationId xmlns:a16="http://schemas.microsoft.com/office/drawing/2014/main" xmlns="" id="{152DB6E9-73A0-B0CA-0671-11C843AB66A2}"/>
              </a:ext>
            </a:extLst>
          </p:cNvPr>
          <p:cNvPicPr>
            <a:picLocks noChangeAspect="1"/>
          </p:cNvPicPr>
          <p:nvPr/>
        </p:nvPicPr>
        <p:blipFill rotWithShape="1">
          <a:blip r:embed="rId2" cstate="print"/>
          <a:srcRect l="10604" t="16497" r="15331" b="7754"/>
          <a:stretch/>
        </p:blipFill>
        <p:spPr bwMode="auto">
          <a:xfrm>
            <a:off x="1752600" y="1295400"/>
            <a:ext cx="5943600" cy="3886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9295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940088"/>
          </a:xfrm>
          <a:prstGeom prst="rect">
            <a:avLst/>
          </a:prstGeom>
          <a:noFill/>
          <a:ln w="28575">
            <a:noFill/>
          </a:ln>
        </p:spPr>
        <p:txBody>
          <a:bodyPr wrap="square">
            <a:spAutoFit/>
          </a:bodyPr>
          <a:lstStyle/>
          <a:p>
            <a:pPr algn="ctr"/>
            <a:r>
              <a:rPr lang="ru-RU" sz="2800" b="1" dirty="0">
                <a:solidFill>
                  <a:schemeClr val="tx2"/>
                </a:solidFill>
                <a:latin typeface="Times New Roman" panose="02020603050405020304" pitchFamily="18" charset="0"/>
                <a:ea typeface="+mj-ea"/>
                <a:cs typeface="Times New Roman" panose="02020603050405020304" pitchFamily="18" charset="0"/>
              </a:rPr>
              <a:t>Проверка параметров оборудования в </a:t>
            </a:r>
          </a:p>
          <a:p>
            <a:pPr algn="ctr"/>
            <a:r>
              <a:rPr lang="ru-RU" sz="2800" b="1" dirty="0">
                <a:solidFill>
                  <a:schemeClr val="tx2"/>
                </a:solidFill>
                <a:latin typeface="Times New Roman" panose="02020603050405020304" pitchFamily="18" charset="0"/>
                <a:ea typeface="+mj-ea"/>
                <a:cs typeface="Times New Roman" panose="02020603050405020304" pitchFamily="18" charset="0"/>
              </a:rPr>
              <a:t>рабочем режиме</a:t>
            </a:r>
            <a:endParaRPr lang="en-US" sz="2800" b="1" dirty="0">
              <a:solidFill>
                <a:schemeClr val="tx2"/>
              </a:solidFill>
              <a:latin typeface="Times New Roman" panose="02020603050405020304" pitchFamily="18" charset="0"/>
              <a:ea typeface="+mj-ea"/>
              <a:cs typeface="Times New Roman" panose="02020603050405020304" pitchFamily="18" charset="0"/>
            </a:endParaRPr>
          </a:p>
          <a:p>
            <a:pPr algn="ctr"/>
            <a:endParaRPr lang="en-US" sz="1800" b="1" dirty="0">
              <a:solidFill>
                <a:srgbClr val="FF0000"/>
              </a:solidFill>
            </a:endParaRPr>
          </a:p>
          <a:p>
            <a:r>
              <a:rPr lang="ru-RU" dirty="0"/>
              <a:t>        </a:t>
            </a:r>
            <a:r>
              <a:rPr lang="ru-RU" dirty="0">
                <a:latin typeface="Times New Roman" panose="02020603050405020304" pitchFamily="18" charset="0"/>
                <a:cs typeface="Times New Roman" panose="02020603050405020304" pitchFamily="18" charset="0"/>
              </a:rPr>
              <a:t>Для обеспечения безопасной эксплуатации, при каждом пуске и ежедневном рабочем режиме газотурбинного двигателя производится следующие проверки; </a:t>
            </a:r>
          </a:p>
          <a:p>
            <a:endParaRPr lang="ru-RU" sz="1000" dirty="0">
              <a:latin typeface="Times New Roman" panose="02020603050405020304" pitchFamily="18" charset="0"/>
              <a:cs typeface="Times New Roman" panose="02020603050405020304" pitchFamily="18" charset="0"/>
            </a:endParaRPr>
          </a:p>
          <a:p>
            <a:pPr marL="342900" indent="-342900">
              <a:buAutoNum type="arabicPeriod"/>
            </a:pPr>
            <a:r>
              <a:rPr lang="ru-RU" dirty="0">
                <a:latin typeface="Times New Roman" panose="02020603050405020304" pitchFamily="18" charset="0"/>
                <a:cs typeface="Times New Roman" panose="02020603050405020304" pitchFamily="18" charset="0"/>
              </a:rPr>
              <a:t>Записываются показания частоты вращения, давления, температуры и вибрации газотурбинного двигателя и приводного оборудования для сравнения со штатными или расчетными эксплуатационными величинами. При наличии отклонений производится останов газотурбинного двигателя и приводного оборудования для выявления причины неисправности. </a:t>
            </a:r>
          </a:p>
          <a:p>
            <a:pPr marL="342900" indent="-342900">
              <a:buAutoNum type="arabicPeriod"/>
            </a:pPr>
            <a:r>
              <a:rPr lang="ru-RU" dirty="0">
                <a:latin typeface="Times New Roman" panose="02020603050405020304" pitchFamily="18" charset="0"/>
                <a:cs typeface="Times New Roman" panose="02020603050405020304" pitchFamily="18" charset="0"/>
              </a:rPr>
              <a:t>Записываются перепад давления уплотняющего газа, перепад давления промежуточного воздуха, расход утечки основного уплотнения на всасывании, расход утечки основного уплотнения на нагнетании, перепад давления на фильтре уплотняющего газа, а также перепад давления на фильтре промежуточного воздуха для сравнения с установленными нормативами. </a:t>
            </a:r>
          </a:p>
          <a:p>
            <a:pPr marL="342900" indent="-342900">
              <a:buAutoNum type="arabicPeriod"/>
            </a:pPr>
            <a:r>
              <a:rPr lang="ru-RU" dirty="0">
                <a:latin typeface="Times New Roman" panose="02020603050405020304" pitchFamily="18" charset="0"/>
                <a:cs typeface="Times New Roman" panose="02020603050405020304" pitchFamily="18" charset="0"/>
              </a:rPr>
              <a:t>Воздушные, масляные и топливные магистрали проверяются на утечки. </a:t>
            </a:r>
          </a:p>
          <a:p>
            <a:pPr marL="342900" indent="-342900">
              <a:buAutoNum type="arabicPeriod"/>
            </a:pPr>
            <a:r>
              <a:rPr lang="ru-RU" dirty="0">
                <a:latin typeface="Times New Roman" panose="02020603050405020304" pitchFamily="18" charset="0"/>
                <a:cs typeface="Times New Roman" panose="02020603050405020304" pitchFamily="18" charset="0"/>
              </a:rPr>
              <a:t>Постоянно обеспечивается безопасность эксплуатации.</a:t>
            </a:r>
          </a:p>
          <a:p>
            <a:pPr marL="342900" indent="-342900">
              <a:buAutoNum type="arabicPeriod"/>
            </a:pPr>
            <a:endParaRPr lang="ru-RU" dirty="0"/>
          </a:p>
          <a:p>
            <a:pPr marL="342900" indent="-342900">
              <a:buAutoNum type="arabicPeriod"/>
            </a:pPr>
            <a:endParaRPr lang="ru-RU" dirty="0"/>
          </a:p>
        </p:txBody>
      </p:sp>
    </p:spTree>
    <p:extLst>
      <p:ext uri="{BB962C8B-B14F-4D97-AF65-F5344CB8AC3E}">
        <p14:creationId xmlns:p14="http://schemas.microsoft.com/office/powerpoint/2010/main" val="351233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200" y="685800"/>
            <a:ext cx="8915400" cy="1066800"/>
          </a:xfrm>
        </p:spPr>
        <p:txBody>
          <a:bodyPr>
            <a:noAutofit/>
          </a:bodyPr>
          <a:lstStyle/>
          <a:p>
            <a:pPr algn="ctr"/>
            <a:r>
              <a:rPr lang="ru-RU" sz="2600" b="1" dirty="0">
                <a:latin typeface="Times New Roman" panose="02020603050405020304" pitchFamily="18" charset="0"/>
                <a:cs typeface="Times New Roman" panose="02020603050405020304" pitchFamily="18" charset="0"/>
              </a:rPr>
              <a:t>Алгоритмы управления агрегатом </a:t>
            </a:r>
            <a:r>
              <a:rPr lang="en-US" sz="2600" b="1" dirty="0">
                <a:latin typeface="Times New Roman" panose="02020603050405020304" pitchFamily="18" charset="0"/>
                <a:cs typeface="Times New Roman" panose="02020603050405020304" pitchFamily="18" charset="0"/>
              </a:rPr>
              <a:t>Solar</a:t>
            </a:r>
            <a:r>
              <a:rPr lang="ru-RU" sz="2600" b="1" dirty="0">
                <a:latin typeface="Times New Roman" panose="02020603050405020304" pitchFamily="18" charset="0"/>
                <a:cs typeface="Times New Roman" panose="02020603050405020304" pitchFamily="18" charset="0"/>
              </a:rPr>
              <a:t/>
            </a:r>
            <a:br>
              <a:rPr lang="ru-RU" sz="2600" b="1" dirty="0">
                <a:latin typeface="Times New Roman" panose="02020603050405020304" pitchFamily="18" charset="0"/>
                <a:cs typeface="Times New Roman" panose="02020603050405020304" pitchFamily="18" charset="0"/>
              </a:rPr>
            </a:br>
            <a:r>
              <a:rPr lang="ru-RU" sz="2600" b="1" dirty="0">
                <a:latin typeface="Times New Roman" panose="02020603050405020304" pitchFamily="18" charset="0"/>
                <a:cs typeface="Times New Roman" panose="02020603050405020304" pitchFamily="18" charset="0"/>
              </a:rPr>
              <a:t>Системы, участвующие в алгоритме управления пуском и остановом</a:t>
            </a:r>
            <a:endParaRPr lang="ru-RU" sz="2600"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304800" y="2133600"/>
            <a:ext cx="8686800" cy="4267200"/>
          </a:xfrm>
        </p:spPr>
        <p:txBody>
          <a:bodyPr>
            <a:normAutofit/>
          </a:bodyPr>
          <a:lstStyle/>
          <a:p>
            <a:pPr algn="just"/>
            <a:r>
              <a:rPr lang="ru-RU" sz="2600" dirty="0">
                <a:latin typeface="Times New Roman" panose="02020603050405020304" pitchFamily="18" charset="0"/>
                <a:cs typeface="Times New Roman" panose="02020603050405020304" pitchFamily="18" charset="0"/>
              </a:rPr>
              <a:t>ГПА </a:t>
            </a:r>
            <a:r>
              <a:rPr lang="en-US" sz="2600" b="1" dirty="0">
                <a:latin typeface="Times New Roman" panose="02020603050405020304" pitchFamily="18" charset="0"/>
                <a:cs typeface="Times New Roman" panose="02020603050405020304" pitchFamily="18" charset="0"/>
              </a:rPr>
              <a:t>Solar</a:t>
            </a:r>
            <a:r>
              <a:rPr lang="ru-RU" sz="2600" dirty="0">
                <a:latin typeface="Times New Roman" panose="02020603050405020304" pitchFamily="18" charset="0"/>
                <a:cs typeface="Times New Roman" panose="02020603050405020304" pitchFamily="18" charset="0"/>
              </a:rPr>
              <a:t> полностью автоматизированный, устанавливается в ангарах и может эксплуатироваться  при температуре окружающего воздуха </a:t>
            </a:r>
            <a:r>
              <a:rPr lang="en-US" sz="2600" dirty="0">
                <a:latin typeface="Times New Roman" panose="02020603050405020304" pitchFamily="18" charset="0"/>
                <a:cs typeface="Times New Roman" panose="02020603050405020304" pitchFamily="18" charset="0"/>
              </a:rPr>
              <a:t>(-29°C - +46°C) </a:t>
            </a:r>
            <a:endParaRPr lang="ru-RU" sz="2600" dirty="0">
              <a:latin typeface="Times New Roman" panose="02020603050405020304" pitchFamily="18" charset="0"/>
              <a:cs typeface="Times New Roman" panose="02020603050405020304" pitchFamily="18" charset="0"/>
            </a:endParaRPr>
          </a:p>
          <a:p>
            <a:pPr marL="109728" indent="0" algn="just">
              <a:buNone/>
            </a:pPr>
            <a:endParaRPr lang="en-US" sz="2600" dirty="0">
              <a:latin typeface="Times New Roman" panose="02020603050405020304" pitchFamily="18" charset="0"/>
              <a:cs typeface="Times New Roman" panose="02020603050405020304" pitchFamily="18" charset="0"/>
            </a:endParaRPr>
          </a:p>
          <a:p>
            <a:pPr algn="just"/>
            <a:r>
              <a:rPr lang="ru-RU" sz="2600" dirty="0">
                <a:latin typeface="Times New Roman" panose="02020603050405020304" pitchFamily="18" charset="0"/>
                <a:cs typeface="Times New Roman" panose="02020603050405020304" pitchFamily="18" charset="0"/>
              </a:rPr>
              <a:t>ГПА </a:t>
            </a:r>
            <a:r>
              <a:rPr lang="en-US" sz="2600" b="1" dirty="0">
                <a:latin typeface="Times New Roman" panose="02020603050405020304" pitchFamily="18" charset="0"/>
                <a:cs typeface="Times New Roman" panose="02020603050405020304" pitchFamily="18" charset="0"/>
              </a:rPr>
              <a:t>Solar</a:t>
            </a:r>
            <a:r>
              <a:rPr lang="ru-RU" sz="2600" dirty="0">
                <a:latin typeface="Times New Roman" panose="02020603050405020304" pitchFamily="18" charset="0"/>
                <a:cs typeface="Times New Roman" panose="02020603050405020304" pitchFamily="18" charset="0"/>
              </a:rPr>
              <a:t> оснащен</a:t>
            </a:r>
            <a:r>
              <a:rPr lang="en-US" sz="2600" dirty="0">
                <a:latin typeface="Times New Roman" panose="02020603050405020304" pitchFamily="18" charset="0"/>
                <a:cs typeface="Times New Roman" panose="02020603050405020304" pitchFamily="18" charset="0"/>
              </a:rPr>
              <a:t> </a:t>
            </a:r>
            <a:r>
              <a:rPr lang="ru-RU" sz="2600" dirty="0">
                <a:latin typeface="Times New Roman" panose="02020603050405020304" pitchFamily="18" charset="0"/>
                <a:cs typeface="Times New Roman" panose="02020603050405020304" pitchFamily="18" charset="0"/>
              </a:rPr>
              <a:t>микропроцессорной системой управления «</a:t>
            </a:r>
            <a:r>
              <a:rPr lang="ru-RU" sz="2600" dirty="0" err="1">
                <a:latin typeface="Times New Roman" panose="02020603050405020304" pitchFamily="18" charset="0"/>
                <a:cs typeface="Times New Roman" panose="02020603050405020304" pitchFamily="18" charset="0"/>
              </a:rPr>
              <a:t>Turbotronic</a:t>
            </a:r>
            <a:r>
              <a:rPr lang="ru-RU" sz="2600" dirty="0">
                <a:latin typeface="Times New Roman" panose="02020603050405020304" pitchFamily="18" charset="0"/>
                <a:cs typeface="Times New Roman" panose="02020603050405020304" pitchFamily="18" charset="0"/>
              </a:rPr>
              <a:t>», в состав которого входят: блок управления, система контроля вибрацией и температурой, система регулирования, система воспроизведения и контроля.</a:t>
            </a:r>
          </a:p>
        </p:txBody>
      </p:sp>
    </p:spTree>
    <p:extLst>
      <p:ext uri="{BB962C8B-B14F-4D97-AF65-F5344CB8AC3E}">
        <p14:creationId xmlns:p14="http://schemas.microsoft.com/office/powerpoint/2010/main" val="1812985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2000"/>
            <a:ext cx="8229600" cy="1066800"/>
          </a:xfrm>
        </p:spPr>
        <p:txBody>
          <a:bodyPr>
            <a:normAutofit/>
          </a:bodyPr>
          <a:lstStyle/>
          <a:p>
            <a:pPr algn="ctr"/>
            <a:r>
              <a:rPr lang="ru-RU" sz="2800" b="1" dirty="0">
                <a:latin typeface="Times New Roman" panose="02020603050405020304" pitchFamily="18" charset="0"/>
                <a:cs typeface="Times New Roman" panose="02020603050405020304" pitchFamily="18" charset="0"/>
              </a:rPr>
              <a:t>Мониторинг параметров и архивных данных ГПА</a:t>
            </a:r>
          </a:p>
        </p:txBody>
      </p:sp>
      <p:sp>
        <p:nvSpPr>
          <p:cNvPr id="3" name="Объект 2"/>
          <p:cNvSpPr>
            <a:spLocks noGrp="1"/>
          </p:cNvSpPr>
          <p:nvPr>
            <p:ph idx="1"/>
          </p:nvPr>
        </p:nvSpPr>
        <p:spPr>
          <a:xfrm>
            <a:off x="304800" y="2209800"/>
            <a:ext cx="8458200" cy="3886200"/>
          </a:xfrm>
        </p:spPr>
        <p:txBody>
          <a:bodyPr>
            <a:normAutofit/>
          </a:bodyPr>
          <a:lstStyle/>
          <a:p>
            <a:pPr marL="109728" indent="0">
              <a:buNone/>
            </a:pPr>
            <a:r>
              <a:rPr lang="ru-RU" sz="2200" b="1" dirty="0">
                <a:latin typeface="Times New Roman" panose="02020603050405020304" pitchFamily="18" charset="0"/>
                <a:cs typeface="Times New Roman" panose="02020603050405020304" pitchFamily="18" charset="0"/>
              </a:rPr>
              <a:t>На станции ГКС имеются </a:t>
            </a:r>
            <a:r>
              <a:rPr lang="ru-RU" sz="2200" b="1" dirty="0">
                <a:solidFill>
                  <a:srgbClr val="FF0000"/>
                </a:solidFill>
                <a:latin typeface="Times New Roman" panose="02020603050405020304" pitchFamily="18" charset="0"/>
                <a:cs typeface="Times New Roman" panose="02020603050405020304" pitchFamily="18" charset="0"/>
              </a:rPr>
              <a:t>4</a:t>
            </a:r>
            <a:r>
              <a:rPr lang="ru-RU" sz="2200" b="1" dirty="0">
                <a:latin typeface="Times New Roman" panose="02020603050405020304" pitchFamily="18" charset="0"/>
                <a:cs typeface="Times New Roman" panose="02020603050405020304" pitchFamily="18" charset="0"/>
              </a:rPr>
              <a:t> уровня мониторинга параметров и просмотра архивных данных:</a:t>
            </a:r>
          </a:p>
          <a:p>
            <a:pPr marL="109728" indent="0">
              <a:buNone/>
            </a:pPr>
            <a:endParaRPr lang="ru-RU" sz="1000" b="1" dirty="0">
              <a:latin typeface="Times New Roman" panose="02020603050405020304" pitchFamily="18" charset="0"/>
              <a:cs typeface="Times New Roman" panose="02020603050405020304" pitchFamily="18" charset="0"/>
            </a:endParaRPr>
          </a:p>
          <a:p>
            <a:r>
              <a:rPr lang="ru-RU" sz="2200" dirty="0">
                <a:solidFill>
                  <a:srgbClr val="FF0000"/>
                </a:solidFill>
                <a:latin typeface="Times New Roman" panose="02020603050405020304" pitchFamily="18" charset="0"/>
                <a:cs typeface="Times New Roman" panose="02020603050405020304" pitchFamily="18" charset="0"/>
              </a:rPr>
              <a:t>1. Просмотр архивных данных непосредственно с программного обеспечения ГПА.</a:t>
            </a:r>
          </a:p>
          <a:p>
            <a:r>
              <a:rPr lang="ru-RU" sz="2200" dirty="0">
                <a:solidFill>
                  <a:srgbClr val="FF0000"/>
                </a:solidFill>
                <a:latin typeface="Times New Roman" panose="02020603050405020304" pitchFamily="18" charset="0"/>
                <a:cs typeface="Times New Roman" panose="02020603050405020304" pitchFamily="18" charset="0"/>
              </a:rPr>
              <a:t>2. Просмотр архива основных параметров в системе </a:t>
            </a:r>
            <a:r>
              <a:rPr lang="en-US" sz="2200" dirty="0">
                <a:solidFill>
                  <a:srgbClr val="FF0000"/>
                </a:solidFill>
                <a:latin typeface="Times New Roman" panose="02020603050405020304" pitchFamily="18" charset="0"/>
                <a:cs typeface="Times New Roman" panose="02020603050405020304" pitchFamily="18" charset="0"/>
              </a:rPr>
              <a:t>SCADA</a:t>
            </a:r>
            <a:r>
              <a:rPr lang="ru-RU" sz="2200" dirty="0">
                <a:solidFill>
                  <a:srgbClr val="FF0000"/>
                </a:solidFill>
                <a:latin typeface="Times New Roman" panose="02020603050405020304" pitchFamily="18" charset="0"/>
                <a:cs typeface="Times New Roman" panose="02020603050405020304" pitchFamily="18" charset="0"/>
              </a:rPr>
              <a:t>.</a:t>
            </a:r>
          </a:p>
          <a:p>
            <a:r>
              <a:rPr lang="ru-RU" sz="2200" dirty="0">
                <a:solidFill>
                  <a:srgbClr val="FF0000"/>
                </a:solidFill>
                <a:latin typeface="Times New Roman" panose="02020603050405020304" pitchFamily="18" charset="0"/>
                <a:cs typeface="Times New Roman" panose="02020603050405020304" pitchFamily="18" charset="0"/>
              </a:rPr>
              <a:t>3. Файл </a:t>
            </a:r>
            <a:r>
              <a:rPr lang="en-US" sz="2200" dirty="0">
                <a:solidFill>
                  <a:srgbClr val="FF0000"/>
                </a:solidFill>
                <a:latin typeface="Times New Roman" panose="02020603050405020304" pitchFamily="18" charset="0"/>
                <a:cs typeface="Times New Roman" panose="02020603050405020304" pitchFamily="18" charset="0"/>
              </a:rPr>
              <a:t>EXCEL</a:t>
            </a:r>
            <a:r>
              <a:rPr lang="ru-RU" sz="2200" dirty="0">
                <a:solidFill>
                  <a:srgbClr val="FF0000"/>
                </a:solidFill>
                <a:latin typeface="Times New Roman" panose="02020603050405020304" pitchFamily="18" charset="0"/>
                <a:cs typeface="Times New Roman" panose="02020603050405020304" pitchFamily="18" charset="0"/>
              </a:rPr>
              <a:t>,</a:t>
            </a:r>
            <a:r>
              <a:rPr lang="en-US" sz="2200" dirty="0">
                <a:solidFill>
                  <a:srgbClr val="FF0000"/>
                </a:solidFill>
                <a:latin typeface="Times New Roman" panose="02020603050405020304" pitchFamily="18" charset="0"/>
                <a:cs typeface="Times New Roman" panose="02020603050405020304" pitchFamily="18" charset="0"/>
              </a:rPr>
              <a:t> </a:t>
            </a:r>
            <a:r>
              <a:rPr lang="ru-RU" sz="2200" dirty="0">
                <a:solidFill>
                  <a:srgbClr val="FF0000"/>
                </a:solidFill>
                <a:latin typeface="Times New Roman" panose="02020603050405020304" pitchFamily="18" charset="0"/>
                <a:cs typeface="Times New Roman" panose="02020603050405020304" pitchFamily="18" charset="0"/>
              </a:rPr>
              <a:t>заполняемый сменным инженером каждые 4 часа.</a:t>
            </a:r>
          </a:p>
          <a:p>
            <a:r>
              <a:rPr lang="ru-RU" sz="2200" dirty="0">
                <a:solidFill>
                  <a:srgbClr val="FF0000"/>
                </a:solidFill>
                <a:latin typeface="Times New Roman" panose="02020603050405020304" pitchFamily="18" charset="0"/>
                <a:cs typeface="Times New Roman" panose="02020603050405020304" pitchFamily="18" charset="0"/>
              </a:rPr>
              <a:t>4. Программное обеспечение </a:t>
            </a:r>
            <a:r>
              <a:rPr lang="en-US" sz="2200" dirty="0" err="1">
                <a:solidFill>
                  <a:srgbClr val="FF0000"/>
                </a:solidFill>
                <a:latin typeface="Times New Roman" panose="02020603050405020304" pitchFamily="18" charset="0"/>
                <a:cs typeface="Times New Roman" panose="02020603050405020304" pitchFamily="18" charset="0"/>
              </a:rPr>
              <a:t>StripchartOPC</a:t>
            </a:r>
            <a:endParaRPr lang="ru-RU" sz="2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21484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2013" y="747073"/>
            <a:ext cx="8229600" cy="914400"/>
          </a:xfrm>
        </p:spPr>
        <p:txBody>
          <a:bodyPr>
            <a:noAutofit/>
          </a:bodyPr>
          <a:lstStyle/>
          <a:p>
            <a:pPr algn="ctr"/>
            <a:r>
              <a:rPr lang="ru-RU" sz="2500" b="1" dirty="0">
                <a:solidFill>
                  <a:srgbClr val="FF0000"/>
                </a:solidFill>
                <a:latin typeface="Times New Roman" panose="02020603050405020304" pitchFamily="18" charset="0"/>
                <a:cs typeface="Times New Roman" panose="02020603050405020304" pitchFamily="18" charset="0"/>
              </a:rPr>
              <a:t>1. </a:t>
            </a:r>
            <a:r>
              <a:rPr lang="ru-RU" sz="2800" dirty="0">
                <a:solidFill>
                  <a:srgbClr val="FF0000"/>
                </a:solidFill>
                <a:latin typeface="Times New Roman" panose="02020603050405020304" pitchFamily="18" charset="0"/>
                <a:cs typeface="Times New Roman" panose="02020603050405020304" pitchFamily="18" charset="0"/>
              </a:rPr>
              <a:t>Просмотр архивных данных непосредственно с программного обеспечения ГПА</a:t>
            </a:r>
            <a:endParaRPr lang="ru-RU" sz="2500" b="1" dirty="0">
              <a:solidFill>
                <a:srgbClr val="FF0000"/>
              </a:solidFill>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816925"/>
            <a:ext cx="6705600" cy="3429000"/>
          </a:xfrm>
        </p:spPr>
      </p:pic>
      <p:sp>
        <p:nvSpPr>
          <p:cNvPr id="5" name="Прямоугольник 4"/>
          <p:cNvSpPr/>
          <p:nvPr/>
        </p:nvSpPr>
        <p:spPr>
          <a:xfrm>
            <a:off x="533400" y="5410200"/>
            <a:ext cx="8153400" cy="13716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lumMod val="95000"/>
                    <a:lumOff val="5000"/>
                  </a:schemeClr>
                </a:solidFill>
                <a:latin typeface="Times New Roman" panose="02020603050405020304" pitchFamily="18" charset="0"/>
                <a:cs typeface="Times New Roman" panose="02020603050405020304" pitchFamily="18" charset="0"/>
              </a:rPr>
              <a:t>Здесь можно просмотреть архивные данные всех параметров ГПА. А так же можно просматривать данные в реальном времени в графическом изображении.</a:t>
            </a:r>
          </a:p>
        </p:txBody>
      </p:sp>
    </p:spTree>
    <p:extLst>
      <p:ext uri="{BB962C8B-B14F-4D97-AF65-F5344CB8AC3E}">
        <p14:creationId xmlns:p14="http://schemas.microsoft.com/office/powerpoint/2010/main" val="1909636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2000"/>
            <a:ext cx="8229600" cy="914400"/>
          </a:xfrm>
        </p:spPr>
        <p:txBody>
          <a:bodyPr>
            <a:noAutofit/>
          </a:bodyPr>
          <a:lstStyle/>
          <a:p>
            <a:pPr algn="ctr"/>
            <a:r>
              <a:rPr lang="ru-RU" sz="2500" b="1" dirty="0">
                <a:solidFill>
                  <a:srgbClr val="FF0000"/>
                </a:solidFill>
                <a:latin typeface="Times New Roman" panose="02020603050405020304" pitchFamily="18" charset="0"/>
                <a:cs typeface="Times New Roman" panose="02020603050405020304" pitchFamily="18" charset="0"/>
              </a:rPr>
              <a:t>2. Основные параметры выводимые системой </a:t>
            </a:r>
            <a:r>
              <a:rPr lang="en-US" sz="2500" b="1" dirty="0">
                <a:solidFill>
                  <a:srgbClr val="FF0000"/>
                </a:solidFill>
                <a:latin typeface="Times New Roman" panose="02020603050405020304" pitchFamily="18" charset="0"/>
                <a:cs typeface="Times New Roman" panose="02020603050405020304" pitchFamily="18" charset="0"/>
              </a:rPr>
              <a:t>SCADA</a:t>
            </a:r>
            <a:endParaRPr lang="ru-RU" sz="2500" b="1" dirty="0">
              <a:solidFill>
                <a:srgbClr val="FF0000"/>
              </a:solidFill>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752600"/>
            <a:ext cx="5943600" cy="4821238"/>
          </a:xfrm>
        </p:spPr>
      </p:pic>
      <p:sp>
        <p:nvSpPr>
          <p:cNvPr id="5" name="Прямоугольник 4"/>
          <p:cNvSpPr/>
          <p:nvPr/>
        </p:nvSpPr>
        <p:spPr>
          <a:xfrm>
            <a:off x="533400" y="4724400"/>
            <a:ext cx="8153400" cy="1828800"/>
          </a:xfrm>
          <a:prstGeom prst="rect">
            <a:avLst/>
          </a:prstGeom>
          <a:solidFill>
            <a:schemeClr val="tx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b="1" dirty="0">
                <a:solidFill>
                  <a:schemeClr val="tx1">
                    <a:lumMod val="95000"/>
                    <a:lumOff val="5000"/>
                  </a:schemeClr>
                </a:solidFill>
                <a:latin typeface="Times New Roman" panose="02020603050405020304" pitchFamily="18" charset="0"/>
                <a:cs typeface="Times New Roman" panose="02020603050405020304" pitchFamily="18" charset="0"/>
              </a:rPr>
              <a:t>Через систему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SCADA </a:t>
            </a:r>
            <a:r>
              <a:rPr lang="ru-RU" b="1" dirty="0">
                <a:solidFill>
                  <a:schemeClr val="tx1">
                    <a:lumMod val="95000"/>
                    <a:lumOff val="5000"/>
                  </a:schemeClr>
                </a:solidFill>
                <a:latin typeface="Times New Roman" panose="02020603050405020304" pitchFamily="18" charset="0"/>
                <a:cs typeface="Times New Roman" panose="02020603050405020304" pitchFamily="18" charset="0"/>
              </a:rPr>
              <a:t>с пульта управления имеется возможность просмотреть архивные данные и параметры в реальном времени. </a:t>
            </a:r>
          </a:p>
          <a:p>
            <a:pPr algn="ctr"/>
            <a:r>
              <a:rPr lang="ru-RU" b="1" dirty="0">
                <a:solidFill>
                  <a:schemeClr val="tx1">
                    <a:lumMod val="95000"/>
                    <a:lumOff val="5000"/>
                  </a:schemeClr>
                </a:solidFill>
                <a:latin typeface="Times New Roman" panose="02020603050405020304" pitchFamily="18" charset="0"/>
                <a:cs typeface="Times New Roman" panose="02020603050405020304" pitchFamily="18" charset="0"/>
              </a:rPr>
              <a:t>В системе </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SCADA </a:t>
            </a:r>
            <a:r>
              <a:rPr lang="ru-RU" b="1" dirty="0">
                <a:solidFill>
                  <a:schemeClr val="tx1">
                    <a:lumMod val="95000"/>
                    <a:lumOff val="5000"/>
                  </a:schemeClr>
                </a:solidFill>
                <a:latin typeface="Times New Roman" panose="02020603050405020304" pitchFamily="18" charset="0"/>
                <a:cs typeface="Times New Roman" panose="02020603050405020304" pitchFamily="18" charset="0"/>
              </a:rPr>
              <a:t>имеются только основные параметры ГПА, такие как обороты, температура и давление</a:t>
            </a:r>
          </a:p>
        </p:txBody>
      </p:sp>
    </p:spTree>
    <p:extLst>
      <p:ext uri="{BB962C8B-B14F-4D97-AF65-F5344CB8AC3E}">
        <p14:creationId xmlns:p14="http://schemas.microsoft.com/office/powerpoint/2010/main" val="2442603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685800"/>
            <a:ext cx="8229600" cy="838200"/>
          </a:xfrm>
        </p:spPr>
        <p:txBody>
          <a:bodyPr>
            <a:normAutofit/>
          </a:bodyPr>
          <a:lstStyle/>
          <a:p>
            <a:pPr algn="ctr"/>
            <a:r>
              <a:rPr lang="ru-RU" sz="3000" b="1" dirty="0">
                <a:solidFill>
                  <a:srgbClr val="FF0000"/>
                </a:solidFill>
                <a:latin typeface="Times New Roman" panose="02020603050405020304" pitchFamily="18" charset="0"/>
                <a:cs typeface="Times New Roman" panose="02020603050405020304" pitchFamily="18" charset="0"/>
              </a:rPr>
              <a:t>3. Файл в формате </a:t>
            </a:r>
            <a:r>
              <a:rPr lang="en-US" sz="3000" b="1" dirty="0">
                <a:solidFill>
                  <a:srgbClr val="FF0000"/>
                </a:solidFill>
                <a:latin typeface="Times New Roman" panose="02020603050405020304" pitchFamily="18" charset="0"/>
                <a:cs typeface="Times New Roman" panose="02020603050405020304" pitchFamily="18" charset="0"/>
              </a:rPr>
              <a:t>EXCEL </a:t>
            </a:r>
            <a:endParaRPr lang="ru-RU" sz="3000" b="1" dirty="0">
              <a:solidFill>
                <a:srgbClr val="FF0000"/>
              </a:solidFill>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524000"/>
            <a:ext cx="8077200" cy="3200400"/>
          </a:xfrm>
        </p:spPr>
      </p:pic>
      <p:sp>
        <p:nvSpPr>
          <p:cNvPr id="5" name="Прямоугольник 4"/>
          <p:cNvSpPr/>
          <p:nvPr/>
        </p:nvSpPr>
        <p:spPr>
          <a:xfrm>
            <a:off x="533400" y="4724400"/>
            <a:ext cx="8077200" cy="1981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700" b="1" dirty="0">
                <a:solidFill>
                  <a:schemeClr val="tx1"/>
                </a:solidFill>
                <a:latin typeface="Times New Roman" panose="02020603050405020304" pitchFamily="18" charset="0"/>
                <a:cs typeface="Times New Roman" panose="02020603050405020304" pitchFamily="18" charset="0"/>
              </a:rPr>
              <a:t>Каждые 4 часа в данную таблицу вносятся все основные параметры ГПА. Преимущество данной таблицы в том, что  в момент ввода данных если параметр выходит за приделы допустимых значений меняется цвет ячейки. Желтый цвет предупредительного характера, красный это критический уровень отклонения. Исходя из этого на ранних этапах можно обнаружить какие либо отклонения и предотвратить аварийный останов ГПА</a:t>
            </a:r>
          </a:p>
          <a:p>
            <a:pPr algn="ctr"/>
            <a:r>
              <a:rPr lang="ru-RU" sz="1700" b="1" dirty="0">
                <a:solidFill>
                  <a:srgbClr val="FF0000"/>
                </a:solidFill>
                <a:latin typeface="Times New Roman" panose="02020603050405020304" pitchFamily="18" charset="0"/>
                <a:cs typeface="Times New Roman" panose="02020603050405020304" pitchFamily="18" charset="0"/>
              </a:rPr>
              <a:t>ДАННАЯ ТАБЛИЦА БЫЛА СОЗДАНА И ВНЕДРЕНА СОТРУДНИКАМИ ГКС</a:t>
            </a:r>
          </a:p>
        </p:txBody>
      </p:sp>
      <p:sp>
        <p:nvSpPr>
          <p:cNvPr id="10" name="Скругленная прямоугольная выноска 9"/>
          <p:cNvSpPr/>
          <p:nvPr/>
        </p:nvSpPr>
        <p:spPr>
          <a:xfrm>
            <a:off x="1752600" y="2589276"/>
            <a:ext cx="1600200" cy="612648"/>
          </a:xfrm>
          <a:prstGeom prst="wedgeRoundRectCallout">
            <a:avLst>
              <a:gd name="adj1" fmla="val 97349"/>
              <a:gd name="adj2" fmla="val 151664"/>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rPr>
              <a:t>Предупреждает об отклонении</a:t>
            </a:r>
          </a:p>
        </p:txBody>
      </p:sp>
      <p:sp>
        <p:nvSpPr>
          <p:cNvPr id="11" name="Скругленная прямоугольная выноска 10"/>
          <p:cNvSpPr/>
          <p:nvPr/>
        </p:nvSpPr>
        <p:spPr>
          <a:xfrm>
            <a:off x="5105400" y="2589276"/>
            <a:ext cx="1600200" cy="839724"/>
          </a:xfrm>
          <a:prstGeom prst="wedgeRoundRectCallout">
            <a:avLst>
              <a:gd name="adj1" fmla="val -75564"/>
              <a:gd name="adj2" fmla="val 103205"/>
              <a:gd name="adj3" fmla="val 16667"/>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400" b="1" dirty="0">
                <a:solidFill>
                  <a:schemeClr val="tx1"/>
                </a:solidFill>
              </a:rPr>
              <a:t>Предупреждает об критическом отклонении </a:t>
            </a:r>
          </a:p>
        </p:txBody>
      </p:sp>
    </p:spTree>
    <p:extLst>
      <p:ext uri="{BB962C8B-B14F-4D97-AF65-F5344CB8AC3E}">
        <p14:creationId xmlns:p14="http://schemas.microsoft.com/office/powerpoint/2010/main" val="1175579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62000"/>
            <a:ext cx="8229600" cy="1066800"/>
          </a:xfrm>
        </p:spPr>
        <p:txBody>
          <a:bodyPr>
            <a:normAutofit/>
          </a:bodyPr>
          <a:lstStyle/>
          <a:p>
            <a:pPr algn="ctr"/>
            <a:r>
              <a:rPr lang="en-US" sz="3000" b="1" dirty="0">
                <a:solidFill>
                  <a:srgbClr val="FF0000"/>
                </a:solidFill>
                <a:latin typeface="Times New Roman" panose="02020603050405020304" pitchFamily="18" charset="0"/>
                <a:cs typeface="Times New Roman" panose="02020603050405020304" pitchFamily="18" charset="0"/>
              </a:rPr>
              <a:t>4</a:t>
            </a:r>
            <a:r>
              <a:rPr lang="ru-RU" sz="3000" b="1" dirty="0">
                <a:solidFill>
                  <a:srgbClr val="FF0000"/>
                </a:solidFill>
                <a:latin typeface="Times New Roman" panose="02020603050405020304" pitchFamily="18" charset="0"/>
                <a:cs typeface="Times New Roman" panose="02020603050405020304" pitchFamily="18" charset="0"/>
              </a:rPr>
              <a:t>. Программное обеспечение </a:t>
            </a:r>
            <a:r>
              <a:rPr lang="en-US" sz="3000" b="1" dirty="0" err="1">
                <a:solidFill>
                  <a:srgbClr val="FF0000"/>
                </a:solidFill>
                <a:latin typeface="Times New Roman" panose="02020603050405020304" pitchFamily="18" charset="0"/>
                <a:cs typeface="Times New Roman" panose="02020603050405020304" pitchFamily="18" charset="0"/>
              </a:rPr>
              <a:t>StripchartOPC</a:t>
            </a:r>
            <a:r>
              <a:rPr lang="ru-RU" sz="3000" dirty="0">
                <a:solidFill>
                  <a:srgbClr val="FF0000"/>
                </a:solidFill>
                <a:latin typeface="Times New Roman" panose="02020603050405020304" pitchFamily="18" charset="0"/>
                <a:cs typeface="Times New Roman" panose="02020603050405020304" pitchFamily="18" charset="0"/>
              </a:rPr>
              <a:t/>
            </a:r>
            <a:br>
              <a:rPr lang="ru-RU" sz="3000" dirty="0">
                <a:solidFill>
                  <a:srgbClr val="FF0000"/>
                </a:solidFill>
                <a:latin typeface="Times New Roman" panose="02020603050405020304" pitchFamily="18" charset="0"/>
                <a:cs typeface="Times New Roman" panose="02020603050405020304" pitchFamily="18" charset="0"/>
              </a:rPr>
            </a:br>
            <a:endParaRPr lang="ru-RU" sz="3000" dirty="0">
              <a:latin typeface="Times New Roman" panose="02020603050405020304" pitchFamily="18" charset="0"/>
              <a:cs typeface="Times New Roman" panose="02020603050405020304" pitchFamily="18" charset="0"/>
            </a:endParaRPr>
          </a:p>
        </p:txBody>
      </p:sp>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524000"/>
            <a:ext cx="8839200" cy="3505200"/>
          </a:xfrm>
        </p:spPr>
      </p:pic>
      <p:sp>
        <p:nvSpPr>
          <p:cNvPr id="5" name="Прямоугольник 4"/>
          <p:cNvSpPr/>
          <p:nvPr/>
        </p:nvSpPr>
        <p:spPr>
          <a:xfrm>
            <a:off x="152400" y="5105400"/>
            <a:ext cx="8763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600" b="1" dirty="0">
                <a:latin typeface="Times New Roman" panose="02020603050405020304" pitchFamily="18" charset="0"/>
                <a:cs typeface="Times New Roman" panose="02020603050405020304" pitchFamily="18" charset="0"/>
              </a:rPr>
              <a:t>Данное программное обеспечение позволяет отслеживать параметры в реальном времени сохраняя их в виде графического графика и фактического значения. С помощью данной программы можно отслеживать изменения выборного параметра и вести мониторинг в случаи каких либо отклонений. </a:t>
            </a:r>
          </a:p>
          <a:p>
            <a:pPr algn="ctr"/>
            <a:r>
              <a:rPr lang="ru-RU" sz="1600" b="1" dirty="0">
                <a:latin typeface="Times New Roman" panose="02020603050405020304" pitchFamily="18" charset="0"/>
                <a:cs typeface="Times New Roman" panose="02020603050405020304" pitchFamily="18" charset="0"/>
              </a:rPr>
              <a:t>ПРИМЕР: применив </a:t>
            </a:r>
            <a:r>
              <a:rPr lang="en-US" sz="1600" b="1" dirty="0" err="1">
                <a:solidFill>
                  <a:srgbClr val="FF0000"/>
                </a:solidFill>
                <a:latin typeface="Times New Roman" panose="02020603050405020304" pitchFamily="18" charset="0"/>
                <a:cs typeface="Times New Roman" panose="02020603050405020304" pitchFamily="18" charset="0"/>
              </a:rPr>
              <a:t>StripchartOPC</a:t>
            </a:r>
            <a:r>
              <a:rPr lang="ru-RU" sz="1600" b="1" dirty="0">
                <a:solidFill>
                  <a:srgbClr val="FF0000"/>
                </a:solidFill>
                <a:latin typeface="Times New Roman" panose="02020603050405020304" pitchFamily="18" charset="0"/>
                <a:cs typeface="Times New Roman" panose="02020603050405020304" pitchFamily="18" charset="0"/>
              </a:rPr>
              <a:t> </a:t>
            </a:r>
            <a:r>
              <a:rPr lang="ru-RU" sz="1600" b="1" dirty="0">
                <a:solidFill>
                  <a:schemeClr val="bg1"/>
                </a:solidFill>
                <a:latin typeface="Times New Roman" panose="02020603050405020304" pitchFamily="18" charset="0"/>
                <a:cs typeface="Times New Roman" panose="02020603050405020304" pitchFamily="18" charset="0"/>
              </a:rPr>
              <a:t>нам удалось установить точную причину неисправностей </a:t>
            </a:r>
            <a:r>
              <a:rPr lang="ru-RU" sz="1600" b="1" dirty="0" err="1">
                <a:solidFill>
                  <a:schemeClr val="bg1"/>
                </a:solidFill>
                <a:latin typeface="Times New Roman" panose="02020603050405020304" pitchFamily="18" charset="0"/>
                <a:cs typeface="Times New Roman" panose="02020603050405020304" pitchFamily="18" charset="0"/>
              </a:rPr>
              <a:t>актураторов</a:t>
            </a:r>
            <a:r>
              <a:rPr lang="ru-RU" sz="1600" b="1" dirty="0">
                <a:solidFill>
                  <a:schemeClr val="bg1"/>
                </a:solidFill>
                <a:latin typeface="Times New Roman" panose="02020603050405020304" pitchFamily="18" charset="0"/>
                <a:cs typeface="Times New Roman" panose="02020603050405020304" pitchFamily="18" charset="0"/>
              </a:rPr>
              <a:t> ТРК, ВНА и КПВ ГПА </a:t>
            </a:r>
            <a:r>
              <a:rPr lang="en-US" sz="1600" b="1" dirty="0">
                <a:solidFill>
                  <a:schemeClr val="bg1"/>
                </a:solidFill>
                <a:latin typeface="Times New Roman" panose="02020603050405020304" pitchFamily="18" charset="0"/>
                <a:cs typeface="Times New Roman" panose="02020603050405020304" pitchFamily="18" charset="0"/>
              </a:rPr>
              <a:t>Solar</a:t>
            </a:r>
            <a:r>
              <a:rPr lang="ru-RU" sz="1600" b="1" dirty="0">
                <a:solidFill>
                  <a:schemeClr val="bg1"/>
                </a:solidFill>
                <a:latin typeface="Times New Roman" panose="02020603050405020304" pitchFamily="18" charset="0"/>
                <a:cs typeface="Times New Roman" panose="02020603050405020304" pitchFamily="18" charset="0"/>
              </a:rPr>
              <a:t> путем наблюдения и анализа.</a:t>
            </a:r>
          </a:p>
        </p:txBody>
      </p:sp>
    </p:spTree>
    <p:extLst>
      <p:ext uri="{BB962C8B-B14F-4D97-AF65-F5344CB8AC3E}">
        <p14:creationId xmlns:p14="http://schemas.microsoft.com/office/powerpoint/2010/main" val="1929108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663089"/>
          </a:xfrm>
          <a:prstGeom prst="rect">
            <a:avLst/>
          </a:prstGeom>
          <a:noFill/>
          <a:ln w="28575">
            <a:noFill/>
          </a:ln>
        </p:spPr>
        <p:txBody>
          <a:bodyPr wrap="square">
            <a:spAutoFit/>
          </a:bodyPr>
          <a:lstStyle/>
          <a:p>
            <a:pPr algn="ctr"/>
            <a:r>
              <a:rPr lang="ru-RU" sz="2800" b="1" dirty="0">
                <a:solidFill>
                  <a:schemeClr val="tx2"/>
                </a:solidFill>
                <a:latin typeface="Times New Roman" panose="02020603050405020304" pitchFamily="18" charset="0"/>
                <a:ea typeface="+mj-ea"/>
                <a:cs typeface="Times New Roman" panose="02020603050405020304" pitchFamily="18" charset="0"/>
              </a:rPr>
              <a:t>Режим штатного останова</a:t>
            </a:r>
          </a:p>
          <a:p>
            <a:pPr algn="ctr"/>
            <a:endParaRPr lang="en-US" sz="1000" b="1" dirty="0">
              <a:solidFill>
                <a:schemeClr val="tx2"/>
              </a:solidFill>
              <a:latin typeface="Times New Roman" panose="02020603050405020304" pitchFamily="18" charset="0"/>
              <a:ea typeface="+mj-ea"/>
              <a:cs typeface="Times New Roman" panose="02020603050405020304" pitchFamily="18" charset="0"/>
            </a:endParaRPr>
          </a:p>
          <a:p>
            <a:pPr algn="just"/>
            <a:r>
              <a:rPr lang="en-US" dirty="0"/>
              <a:t>   </a:t>
            </a:r>
            <a:r>
              <a:rPr lang="ru-RU" dirty="0">
                <a:latin typeface="Times New Roman" panose="02020603050405020304" pitchFamily="18" charset="0"/>
                <a:cs typeface="Times New Roman" panose="02020603050405020304" pitchFamily="18" charset="0"/>
              </a:rPr>
              <a:t>Цикл штатного останова включает в себя цикл остывания, позволяющий газотурбинному двигателю и приводному оборудованию вращаться на холостом ходу в течение 600 сек</a:t>
            </a:r>
            <a:r>
              <a:rPr lang="en-US" dirty="0">
                <a:latin typeface="Times New Roman" panose="02020603050405020304" pitchFamily="18" charset="0"/>
                <a:cs typeface="Times New Roman" panose="02020603050405020304" pitchFamily="18" charset="0"/>
              </a:rPr>
              <a:t>.</a:t>
            </a:r>
            <a:r>
              <a:rPr lang="ru-RU" dirty="0">
                <a:latin typeface="Times New Roman" panose="02020603050405020304" pitchFamily="18" charset="0"/>
                <a:cs typeface="Times New Roman" panose="02020603050405020304" pitchFamily="18" charset="0"/>
              </a:rPr>
              <a:t>, прежде чем произойдет остановка газотурбинного двигателя.</a:t>
            </a:r>
            <a:endParaRPr lang="en-US"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     На пульте управления агрегата нажмите переключатель «ШТАТНЫЙ ОСТАНОВ» (NORMAL STOP)  или выберите экранную кнопку «СТОП» (STOP) на экране «Эксплуатация», а затем нажмите экранную кнопку «OK» в опускном окне подтверждения. </a:t>
            </a:r>
            <a:endParaRPr lang="en-US" dirty="0">
              <a:latin typeface="Times New Roman" panose="02020603050405020304" pitchFamily="18" charset="0"/>
              <a:cs typeface="Times New Roman" panose="02020603050405020304" pitchFamily="18" charset="0"/>
            </a:endParaRPr>
          </a:p>
          <a:p>
            <a:pPr marL="342900" indent="-342900" algn="just">
              <a:buAutoNum type="alphaLcPeriod"/>
            </a:pPr>
            <a:r>
              <a:rPr lang="ru-RU" dirty="0">
                <a:latin typeface="Times New Roman" panose="02020603050405020304" pitchFamily="18" charset="0"/>
                <a:cs typeface="Times New Roman" panose="02020603050405020304" pitchFamily="18" charset="0"/>
              </a:rPr>
              <a:t>Загорится индикатор «ОСТЫВАНИЕ» (COOLDOWN)  и выделится надпись [Остывание] (</a:t>
            </a:r>
            <a:r>
              <a:rPr lang="ru-RU" dirty="0" err="1">
                <a:latin typeface="Times New Roman" panose="02020603050405020304" pitchFamily="18" charset="0"/>
                <a:cs typeface="Times New Roman" panose="02020603050405020304" pitchFamily="18" charset="0"/>
              </a:rPr>
              <a:t>Cooldown</a:t>
            </a:r>
            <a:r>
              <a:rPr lang="ru-RU" dirty="0">
                <a:latin typeface="Times New Roman" panose="02020603050405020304" pitchFamily="18" charset="0"/>
                <a:cs typeface="Times New Roman" panose="02020603050405020304" pitchFamily="18" charset="0"/>
              </a:rPr>
              <a:t>) на экране «Эксплуатация», при этом откроется клапан противопомпажного регулирования.</a:t>
            </a:r>
            <a:endParaRPr lang="en-US" dirty="0">
              <a:latin typeface="Times New Roman" panose="02020603050405020304" pitchFamily="18" charset="0"/>
              <a:cs typeface="Times New Roman" panose="02020603050405020304" pitchFamily="18" charset="0"/>
            </a:endParaRPr>
          </a:p>
          <a:p>
            <a:pPr marL="342900" indent="-342900" algn="just">
              <a:buAutoNum type="alphaLcPeriod"/>
            </a:pPr>
            <a:r>
              <a:rPr lang="ru-RU" dirty="0">
                <a:latin typeface="Times New Roman" panose="02020603050405020304" pitchFamily="18" charset="0"/>
                <a:cs typeface="Times New Roman" panose="02020603050405020304" pitchFamily="18" charset="0"/>
              </a:rPr>
              <a:t>Газотурбинный двигатель замедляется до частоты вращения холостого хода и продолжает работать в ходе заданного цикла остывания 600 сек. </a:t>
            </a:r>
            <a:endParaRPr lang="en-US" dirty="0">
              <a:latin typeface="Times New Roman" panose="02020603050405020304" pitchFamily="18" charset="0"/>
              <a:cs typeface="Times New Roman" panose="02020603050405020304" pitchFamily="18" charset="0"/>
            </a:endParaRPr>
          </a:p>
          <a:p>
            <a:pPr algn="just"/>
            <a:r>
              <a:rPr lang="en-US" dirty="0">
                <a:solidFill>
                  <a:srgbClr val="FF0000"/>
                </a:solidFill>
                <a:latin typeface="Times New Roman" panose="02020603050405020304" pitchFamily="18" charset="0"/>
                <a:cs typeface="Times New Roman" panose="02020603050405020304" pitchFamily="18" charset="0"/>
              </a:rPr>
              <a:t>   </a:t>
            </a:r>
            <a:r>
              <a:rPr lang="ru-RU" dirty="0">
                <a:solidFill>
                  <a:srgbClr val="FF0000"/>
                </a:solidFill>
                <a:latin typeface="Times New Roman" panose="02020603050405020304" pitchFamily="18" charset="0"/>
                <a:cs typeface="Times New Roman" panose="02020603050405020304" pitchFamily="18" charset="0"/>
              </a:rPr>
              <a:t>ПРИМЕЧАНИЕ:</a:t>
            </a:r>
            <a:r>
              <a:rPr lang="ru-RU" dirty="0">
                <a:latin typeface="Times New Roman" panose="02020603050405020304" pitchFamily="18" charset="0"/>
                <a:cs typeface="Times New Roman" panose="02020603050405020304" pitchFamily="18" charset="0"/>
              </a:rPr>
              <a:t> Газотурбинный двигатель можно запускать в ходе цикла остывания </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нажатием кнопки «ПОДТВЕРЖДЕНИЕ» (ACKNOWLEDGE), кнопки  «СБРОС» (RESET), а затем – кнопки «ПУСК» (START), либо можно снова запустить газотурбинный двигатель выбором экранных кнопок «СБРОС» (RESET) и «ПУСК» (START) на экране «Эксплуатация». </a:t>
            </a:r>
            <a:endParaRPr lang="en-US" dirty="0">
              <a:latin typeface="Times New Roman" panose="02020603050405020304" pitchFamily="18" charset="0"/>
              <a:cs typeface="Times New Roman" panose="02020603050405020304" pitchFamily="18" charset="0"/>
            </a:endParaRPr>
          </a:p>
          <a:p>
            <a:r>
              <a:rPr lang="ru-RU" dirty="0"/>
              <a:t>      </a:t>
            </a:r>
          </a:p>
        </p:txBody>
      </p:sp>
    </p:spTree>
    <p:extLst>
      <p:ext uri="{BB962C8B-B14F-4D97-AF65-F5344CB8AC3E}">
        <p14:creationId xmlns:p14="http://schemas.microsoft.com/office/powerpoint/2010/main" val="536035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5416868"/>
          </a:xfrm>
          <a:prstGeom prst="rect">
            <a:avLst/>
          </a:prstGeom>
          <a:noFill/>
          <a:ln w="28575">
            <a:noFill/>
          </a:ln>
        </p:spPr>
        <p:txBody>
          <a:bodyPr wrap="square">
            <a:spAutoFit/>
          </a:bodyPr>
          <a:lstStyle/>
          <a:p>
            <a:pPr algn="ctr"/>
            <a:r>
              <a:rPr lang="ru-RU" sz="2800" b="1" dirty="0">
                <a:solidFill>
                  <a:schemeClr val="tx2"/>
                </a:solidFill>
                <a:latin typeface="Times New Roman" panose="02020603050405020304" pitchFamily="18" charset="0"/>
                <a:ea typeface="+mj-ea"/>
                <a:cs typeface="Times New Roman" panose="02020603050405020304" pitchFamily="18" charset="0"/>
              </a:rPr>
              <a:t>Режим штатного останова</a:t>
            </a:r>
          </a:p>
          <a:p>
            <a:pPr algn="ctr"/>
            <a:endParaRPr lang="en-US" sz="1000" b="1" dirty="0">
              <a:solidFill>
                <a:schemeClr val="tx2"/>
              </a:solidFill>
              <a:latin typeface="Times New Roman" panose="02020603050405020304" pitchFamily="18" charset="0"/>
              <a:ea typeface="+mj-ea"/>
              <a:cs typeface="Times New Roman" panose="02020603050405020304" pitchFamily="18" charset="0"/>
            </a:endParaRPr>
          </a:p>
          <a:p>
            <a:r>
              <a:rPr lang="en-US" dirty="0"/>
              <a:t> </a:t>
            </a:r>
            <a:r>
              <a:rPr lang="en-US" dirty="0">
                <a:latin typeface="Times New Roman" panose="02020603050405020304" pitchFamily="18" charset="0"/>
                <a:cs typeface="Times New Roman" panose="02020603050405020304" pitchFamily="18" charset="0"/>
              </a:rPr>
              <a:t>c. </a:t>
            </a:r>
            <a:r>
              <a:rPr lang="ru-RU" dirty="0">
                <a:latin typeface="Times New Roman" panose="02020603050405020304" pitchFamily="18" charset="0"/>
                <a:cs typeface="Times New Roman" panose="02020603050405020304" pitchFamily="18" charset="0"/>
              </a:rPr>
              <a:t>После заданного цикла остывания </a:t>
            </a:r>
            <a:r>
              <a:rPr lang="en-US" dirty="0">
                <a:latin typeface="Times New Roman" panose="02020603050405020304" pitchFamily="18" charset="0"/>
                <a:cs typeface="Times New Roman" panose="02020603050405020304" pitchFamily="18" charset="0"/>
              </a:rPr>
              <a:t>600 c</a:t>
            </a:r>
            <a:r>
              <a:rPr lang="ru-RU" dirty="0" err="1">
                <a:latin typeface="Times New Roman" panose="02020603050405020304" pitchFamily="18" charset="0"/>
                <a:cs typeface="Times New Roman" panose="02020603050405020304" pitchFamily="18" charset="0"/>
              </a:rPr>
              <a:t>ек</a:t>
            </a:r>
            <a:r>
              <a:rPr lang="ru-RU"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закрываются клапаны топливной системы, прекращается горение, и газотурбинный двигатель начинает замедляться. Погаснут индикатор «ОСТЫВАНИЕ» (COOLDOWN) и надпись на экране [Остывание] (</a:t>
            </a:r>
            <a:r>
              <a:rPr lang="ru-RU" dirty="0" err="1">
                <a:latin typeface="Times New Roman" panose="02020603050405020304" pitchFamily="18" charset="0"/>
                <a:cs typeface="Times New Roman" panose="02020603050405020304" pitchFamily="18" charset="0"/>
              </a:rPr>
              <a:t>Cooldown</a:t>
            </a:r>
            <a:r>
              <a:rPr lang="ru-RU"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d. Когда частота вращения газотурбинного двигателя упадет ниже 25%, на экране «Эксплуатация» выделится надпись [Малые обороты включены] (</a:t>
            </a:r>
            <a:r>
              <a:rPr lang="ru-RU" dirty="0" err="1">
                <a:latin typeface="Times New Roman" panose="02020603050405020304" pitchFamily="18" charset="0"/>
                <a:cs typeface="Times New Roman" panose="02020603050405020304" pitchFamily="18" charset="0"/>
              </a:rPr>
              <a:t>Slow</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Roll</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Enabled</a:t>
            </a:r>
            <a:r>
              <a:rPr lang="ru-RU" dirty="0">
                <a:latin typeface="Times New Roman" panose="02020603050405020304" pitchFamily="18" charset="0"/>
                <a:cs typeface="Times New Roman" panose="02020603050405020304" pitchFamily="18" charset="0"/>
              </a:rPr>
              <a:t>) и продолжается цикл остывания на малых оборотах при 15% (NGP) 180</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мин.</a:t>
            </a:r>
            <a:r>
              <a:rPr lang="en-US" dirty="0">
                <a:latin typeface="Times New Roman" panose="02020603050405020304" pitchFamily="18" charset="0"/>
                <a:cs typeface="Times New Roman" panose="02020603050405020304" pitchFamily="18" charset="0"/>
              </a:rPr>
              <a:t> </a:t>
            </a:r>
          </a:p>
          <a:p>
            <a:endParaRPr lang="en-US" sz="1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 </a:t>
            </a:r>
            <a:r>
              <a:rPr lang="ru-RU" dirty="0">
                <a:latin typeface="Times New Roman" panose="02020603050405020304" pitchFamily="18" charset="0"/>
                <a:cs typeface="Times New Roman" panose="02020603050405020304" pitchFamily="18" charset="0"/>
              </a:rPr>
              <a:t>После заданного цикла выбега двигателя, стартер обесточивается. Выключается индикация [Малые обороты включены] (</a:t>
            </a:r>
            <a:r>
              <a:rPr lang="ru-RU" dirty="0" err="1">
                <a:latin typeface="Times New Roman" panose="02020603050405020304" pitchFamily="18" charset="0"/>
                <a:cs typeface="Times New Roman" panose="02020603050405020304" pitchFamily="18" charset="0"/>
              </a:rPr>
              <a:t>Slow</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Roll</a:t>
            </a:r>
            <a:r>
              <a:rPr lang="ru-RU" dirty="0">
                <a:latin typeface="Times New Roman" panose="02020603050405020304" pitchFamily="18" charset="0"/>
                <a:cs typeface="Times New Roman" panose="02020603050405020304" pitchFamily="18" charset="0"/>
              </a:rPr>
              <a:t> </a:t>
            </a:r>
            <a:r>
              <a:rPr lang="ru-RU" dirty="0" err="1">
                <a:latin typeface="Times New Roman" panose="02020603050405020304" pitchFamily="18" charset="0"/>
                <a:cs typeface="Times New Roman" panose="02020603050405020304" pitchFamily="18" charset="0"/>
              </a:rPr>
              <a:t>Enabled</a:t>
            </a:r>
            <a:r>
              <a:rPr lang="ru-RU" dirty="0">
                <a:latin typeface="Times New Roman" panose="02020603050405020304" pitchFamily="18" charset="0"/>
                <a:cs typeface="Times New Roman" panose="02020603050405020304" pitchFamily="18" charset="0"/>
              </a:rPr>
              <a:t>), загорится индикатор «ИДЕТ ОСТАНОВ» (STOPPING)  и выделится надпись [Идет останов] (</a:t>
            </a:r>
            <a:r>
              <a:rPr lang="ru-RU" dirty="0" err="1">
                <a:latin typeface="Times New Roman" panose="02020603050405020304" pitchFamily="18" charset="0"/>
                <a:cs typeface="Times New Roman" panose="02020603050405020304" pitchFamily="18" charset="0"/>
              </a:rPr>
              <a:t>Stopping</a:t>
            </a:r>
            <a:r>
              <a:rPr lang="ru-RU" dirty="0">
                <a:latin typeface="Times New Roman" panose="02020603050405020304" pitchFamily="18" charset="0"/>
                <a:cs typeface="Times New Roman" panose="02020603050405020304" pitchFamily="18" charset="0"/>
              </a:rPr>
              <a:t>) на экране «Эксплуатация»</a:t>
            </a:r>
            <a:endParaRPr lang="en-US"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 </a:t>
            </a:r>
            <a:r>
              <a:rPr lang="ru-RU" dirty="0">
                <a:latin typeface="Times New Roman" panose="02020603050405020304" pitchFamily="18" charset="0"/>
                <a:cs typeface="Times New Roman" panose="02020603050405020304" pitchFamily="18" charset="0"/>
              </a:rPr>
              <a:t>Закрываются всасывающий клапан и нагнетательный клапан газового компрессора, а вентиляционный клапан остается закрытым для поддержания давления в газовом компрессоре и в технологической обвязке в течение заранее выбранного времени поддержания давления макс. 7000мин</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70569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BA0F11-18E2-DC6F-F62D-32D90BEFBF1D}"/>
              </a:ext>
            </a:extLst>
          </p:cNvPr>
          <p:cNvSpPr txBox="1"/>
          <p:nvPr/>
        </p:nvSpPr>
        <p:spPr>
          <a:xfrm>
            <a:off x="304800" y="762000"/>
            <a:ext cx="8534400" cy="3293209"/>
          </a:xfrm>
          <a:prstGeom prst="rect">
            <a:avLst/>
          </a:prstGeom>
          <a:noFill/>
          <a:ln w="28575">
            <a:noFill/>
          </a:ln>
        </p:spPr>
        <p:txBody>
          <a:bodyPr wrap="square">
            <a:spAutoFit/>
          </a:bodyPr>
          <a:lstStyle/>
          <a:p>
            <a:pPr algn="ctr"/>
            <a:r>
              <a:rPr lang="ru-RU" sz="2800" b="1" dirty="0">
                <a:solidFill>
                  <a:schemeClr val="tx2"/>
                </a:solidFill>
                <a:latin typeface="Times New Roman" panose="02020603050405020304" pitchFamily="18" charset="0"/>
                <a:ea typeface="+mj-ea"/>
                <a:cs typeface="Times New Roman" panose="02020603050405020304" pitchFamily="18" charset="0"/>
              </a:rPr>
              <a:t>Режим штатного останова</a:t>
            </a:r>
            <a:endParaRPr lang="en-US" sz="2800" b="1" dirty="0">
              <a:solidFill>
                <a:schemeClr val="tx2"/>
              </a:solidFill>
              <a:latin typeface="Times New Roman" panose="02020603050405020304" pitchFamily="18" charset="0"/>
              <a:ea typeface="+mj-ea"/>
              <a:cs typeface="Times New Roman" panose="02020603050405020304" pitchFamily="18" charset="0"/>
            </a:endParaRPr>
          </a:p>
          <a:p>
            <a:r>
              <a:rPr lang="en-US" dirty="0"/>
              <a:t> </a:t>
            </a:r>
            <a:endParaRPr lang="ru-RU" sz="1000" dirty="0"/>
          </a:p>
          <a:p>
            <a:r>
              <a:rPr lang="en-US" dirty="0">
                <a:latin typeface="Times New Roman" panose="02020603050405020304" pitchFamily="18" charset="0"/>
                <a:cs typeface="Times New Roman" panose="02020603050405020304" pitchFamily="18" charset="0"/>
              </a:rPr>
              <a:t>h.  </a:t>
            </a:r>
            <a:r>
              <a:rPr lang="ru-RU" dirty="0">
                <a:latin typeface="Times New Roman" panose="02020603050405020304" pitchFamily="18" charset="0"/>
                <a:cs typeface="Times New Roman" panose="02020603050405020304" pitchFamily="18" charset="0"/>
              </a:rPr>
              <a:t> После выбега газотурбинного двигателя до останова</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на малых оборотах при 15% (NGP)</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и после отработки таймера выбега 180 мин., начинается заданный цикл заключительной смазки 240 мин</a:t>
            </a:r>
            <a:r>
              <a:rPr lang="en-US" dirty="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По истечению времени поддержания давления</a:t>
            </a:r>
            <a:r>
              <a:rPr lang="en-US"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компрессора, вентиляционный клапан открывается для сброса давления с компрессора и технологической обвязки. После завершения сброса давления  компрессора, останавливается система смазки, закрывается кран и выключается электрический нагреватель системы уплотнения.</a:t>
            </a:r>
            <a:endParaRPr lang="en-US" dirty="0">
              <a:latin typeface="Times New Roman" panose="02020603050405020304" pitchFamily="18" charset="0"/>
              <a:cs typeface="Times New Roman" panose="02020603050405020304" pitchFamily="18" charset="0"/>
            </a:endParaRPr>
          </a:p>
          <a:p>
            <a:r>
              <a:rPr lang="ru-RU"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31779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3400" y="609600"/>
            <a:ext cx="8229600" cy="838200"/>
          </a:xfrm>
        </p:spPr>
        <p:txBody>
          <a:bodyPr/>
          <a:lstStyle/>
          <a:p>
            <a:r>
              <a:rPr lang="ru-RU" dirty="0" smtClean="0"/>
              <a:t>                </a:t>
            </a:r>
            <a:r>
              <a:rPr lang="ru-RU" sz="2800" b="1" dirty="0" smtClean="0">
                <a:latin typeface="Times New Roman" panose="02020603050405020304" pitchFamily="18" charset="0"/>
                <a:cs typeface="Times New Roman" panose="02020603050405020304" pitchFamily="18" charset="0"/>
              </a:rPr>
              <a:t>Аварийный останов ГПА</a:t>
            </a:r>
            <a:endParaRPr lang="ru-RU" sz="28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152400" y="1371600"/>
            <a:ext cx="8839200" cy="5202936"/>
          </a:xfrm>
        </p:spPr>
        <p:txBody>
          <a:bodyPr>
            <a:normAutofit lnSpcReduction="10000"/>
          </a:bodyPr>
          <a:lstStyle/>
          <a:p>
            <a:endParaRPr lang="ru-RU" dirty="0" smtClean="0"/>
          </a:p>
          <a:p>
            <a:r>
              <a:rPr lang="ru-RU" dirty="0" smtClean="0"/>
              <a:t>Аварийный </a:t>
            </a:r>
            <a:r>
              <a:rPr lang="ru-RU" dirty="0"/>
              <a:t>останов служит для защиты оборудования агрегата при нарушении технологических параметров, несоответствие положения исполнительных механизмов, при угрозе безопасности обслуживающему персоналу.</a:t>
            </a:r>
          </a:p>
          <a:p>
            <a:r>
              <a:rPr lang="ru-RU" dirty="0"/>
              <a:t>Аварийный останов может быть со стравливанием газа с контура нагнетателя и без него в зависимости от ситуации.</a:t>
            </a:r>
          </a:p>
          <a:p>
            <a:r>
              <a:rPr lang="ru-RU" dirty="0"/>
              <a:t>Аварийный останов со стравливанием газа осуществляется автоматически по программе аварийного останова в случае поступления сигнала от соответствующего </a:t>
            </a:r>
            <a:r>
              <a:rPr lang="ru-RU" dirty="0" smtClean="0"/>
              <a:t>датчика.</a:t>
            </a:r>
            <a:endParaRPr lang="ru-RU" dirty="0"/>
          </a:p>
          <a:p>
            <a:endParaRPr lang="ru-RU" dirty="0"/>
          </a:p>
        </p:txBody>
      </p:sp>
    </p:spTree>
    <p:extLst>
      <p:ext uri="{BB962C8B-B14F-4D97-AF65-F5344CB8AC3E}">
        <p14:creationId xmlns:p14="http://schemas.microsoft.com/office/powerpoint/2010/main" val="4140828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066800"/>
          </a:xfrm>
        </p:spPr>
        <p:txBody>
          <a:bodyPr>
            <a:normAutofit/>
          </a:bodyPr>
          <a:lstStyle/>
          <a:p>
            <a:r>
              <a:rPr lang="ru-RU" sz="2800" b="1" dirty="0" smtClean="0">
                <a:latin typeface="Times New Roman" panose="02020603050405020304" pitchFamily="18" charset="0"/>
                <a:cs typeface="Times New Roman" panose="02020603050405020304" pitchFamily="18" charset="0"/>
              </a:rPr>
              <a:t>       Аварийный останов со стравливанием</a:t>
            </a:r>
            <a:endParaRPr lang="ru-RU" sz="28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28600" y="1447800"/>
            <a:ext cx="8686800" cy="5126736"/>
          </a:xfrm>
        </p:spPr>
        <p:txBody>
          <a:bodyPr>
            <a:normAutofit fontScale="70000" lnSpcReduction="20000"/>
          </a:bodyPr>
          <a:lstStyle/>
          <a:p>
            <a:r>
              <a:rPr lang="ru-RU" dirty="0" smtClean="0"/>
              <a:t>В случаи необходимости быстрого стравливания газа с контура компрессора предусмотрен аварийный останов со стравливанием. </a:t>
            </a:r>
          </a:p>
          <a:p>
            <a:r>
              <a:rPr lang="ru-RU" dirty="0"/>
              <a:t>ГПА алгоритм останова со стравливанием газа из контура предусматривать по следующим аварийным сигналам: «</a:t>
            </a:r>
            <a:r>
              <a:rPr lang="ru-RU" dirty="0" smtClean="0"/>
              <a:t>Неисправность сухого газового уплотнения», «</a:t>
            </a:r>
            <a:r>
              <a:rPr lang="ru-RU" dirty="0"/>
              <a:t>Пожар</a:t>
            </a:r>
            <a:r>
              <a:rPr lang="ru-RU" dirty="0" smtClean="0"/>
              <a:t>», </a:t>
            </a:r>
            <a:r>
              <a:rPr lang="ru-RU" dirty="0"/>
              <a:t>«Аварийная загазованность </a:t>
            </a:r>
            <a:r>
              <a:rPr lang="ru-RU" dirty="0" smtClean="0"/>
              <a:t>отсека двигателя или ангара». А так же поступление команды от удалённых систем таких как система </a:t>
            </a:r>
            <a:r>
              <a:rPr lang="en-US" dirty="0" smtClean="0"/>
              <a:t>ESD</a:t>
            </a:r>
            <a:r>
              <a:rPr lang="ru-RU" dirty="0" smtClean="0"/>
              <a:t>. </a:t>
            </a:r>
            <a:r>
              <a:rPr lang="en-US" dirty="0" smtClean="0"/>
              <a:t>ESDII </a:t>
            </a:r>
            <a:r>
              <a:rPr lang="ru-RU" dirty="0" smtClean="0"/>
              <a:t>уровня от датчиков загазованности(при срабатывании двух или более штук) или активации кнопки установленных у каждого входа в ГПА. </a:t>
            </a:r>
            <a:r>
              <a:rPr lang="en-US" dirty="0" smtClean="0"/>
              <a:t>ESDIII </a:t>
            </a:r>
            <a:r>
              <a:rPr lang="ru-RU" dirty="0" smtClean="0"/>
              <a:t>уровня пожар в ангарах компрессоров , пожар в помещении газогенераторов и дизельного генератора, активации кнопок установленных в зоне очистки , на пульте диспетчерского управления и в ЦДУ.</a:t>
            </a:r>
          </a:p>
          <a:p>
            <a:r>
              <a:rPr lang="ru-RU" dirty="0" smtClean="0"/>
              <a:t>по </a:t>
            </a:r>
            <a:r>
              <a:rPr lang="ru-RU" dirty="0"/>
              <a:t>остальным аварийным сигналам дальнейшее решение принимает оператор</a:t>
            </a:r>
            <a:r>
              <a:rPr lang="ru-RU" dirty="0" smtClean="0"/>
              <a:t>.</a:t>
            </a:r>
          </a:p>
          <a:p>
            <a:r>
              <a:rPr lang="ru-RU" dirty="0" smtClean="0"/>
              <a:t>ПРИМЕР: Произошел аварийный останов по причине высокий расход газа на уплотнение компрессора : В этом случае необходимо стравливание контура компрессора в атмосферу так как есть вероятие прорыва газа через уплотнение и может повлечь за собой загазованность ангара в последствии и к пожару.</a:t>
            </a:r>
            <a:endParaRPr lang="ru-RU" dirty="0"/>
          </a:p>
        </p:txBody>
      </p:sp>
    </p:spTree>
    <p:extLst>
      <p:ext uri="{BB962C8B-B14F-4D97-AF65-F5344CB8AC3E}">
        <p14:creationId xmlns:p14="http://schemas.microsoft.com/office/powerpoint/2010/main" val="329885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838200"/>
            <a:ext cx="8229600" cy="533400"/>
          </a:xfrm>
        </p:spPr>
        <p:txBody>
          <a:bodyPr>
            <a:normAutofit fontScale="90000"/>
          </a:bodyPr>
          <a:lstStyle/>
          <a:p>
            <a:r>
              <a:rPr lang="ru-RU" dirty="0">
                <a:latin typeface="Times New Roman" panose="02020603050405020304" pitchFamily="18" charset="0"/>
                <a:cs typeface="Times New Roman" panose="02020603050405020304" pitchFamily="18" charset="0"/>
              </a:rPr>
              <a:t>     </a:t>
            </a:r>
            <a:r>
              <a:rPr lang="ru-RU" b="1" dirty="0">
                <a:latin typeface="Times New Roman" panose="02020603050405020304" pitchFamily="18" charset="0"/>
                <a:cs typeface="Times New Roman" panose="02020603050405020304" pitchFamily="18" charset="0"/>
              </a:rPr>
              <a:t>Система управления «</a:t>
            </a:r>
            <a:r>
              <a:rPr lang="en-US" b="1" dirty="0" err="1">
                <a:latin typeface="Times New Roman" panose="02020603050405020304" pitchFamily="18" charset="0"/>
                <a:cs typeface="Times New Roman" panose="02020603050405020304" pitchFamily="18" charset="0"/>
              </a:rPr>
              <a:t>Turbotronic</a:t>
            </a:r>
            <a:r>
              <a:rPr lang="ru-RU" b="1" dirty="0">
                <a:latin typeface="Times New Roman" panose="02020603050405020304" pitchFamily="18" charset="0"/>
                <a:cs typeface="Times New Roman" panose="02020603050405020304" pitchFamily="18" charset="0"/>
              </a:rPr>
              <a:t>»</a:t>
            </a:r>
            <a:endParaRPr lang="ru-RU"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28600" y="1600200"/>
            <a:ext cx="8763000" cy="4724400"/>
          </a:xfrm>
        </p:spPr>
        <p:txBody>
          <a:bodyPr>
            <a:normAutofit/>
          </a:bodyPr>
          <a:lstStyle/>
          <a:p>
            <a:r>
              <a:rPr lang="ru-RU" sz="2200" b="1" dirty="0">
                <a:latin typeface="Times New Roman" panose="02020603050405020304" pitchFamily="18" charset="0"/>
                <a:cs typeface="Times New Roman" panose="02020603050405020304" pitchFamily="18" charset="0"/>
              </a:rPr>
              <a:t>Модель</a:t>
            </a:r>
            <a:r>
              <a:rPr lang="en-US" sz="2200" b="1" dirty="0">
                <a:latin typeface="Times New Roman" panose="02020603050405020304" pitchFamily="18" charset="0"/>
                <a:cs typeface="Times New Roman" panose="02020603050405020304" pitchFamily="18" charset="0"/>
              </a:rPr>
              <a:t> CTLM02</a:t>
            </a:r>
            <a:endParaRPr lang="ru-RU" sz="2200" b="1"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Контроллер</a:t>
            </a:r>
            <a:r>
              <a:rPr lang="ru-RU"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ALLEN-BRADLEY</a:t>
            </a:r>
            <a:r>
              <a:rPr lang="ru-RU" sz="2200" b="1" dirty="0">
                <a:latin typeface="Times New Roman" panose="02020603050405020304" pitchFamily="18" charset="0"/>
                <a:cs typeface="Times New Roman" panose="02020603050405020304" pitchFamily="18" charset="0"/>
              </a:rPr>
              <a:t>-5563</a:t>
            </a:r>
            <a:r>
              <a:rPr lang="en-US" sz="2200" b="1" dirty="0">
                <a:latin typeface="Times New Roman" panose="02020603050405020304" pitchFamily="18" charset="0"/>
                <a:cs typeface="Times New Roman" panose="02020603050405020304" pitchFamily="18" charset="0"/>
              </a:rPr>
              <a:t>;</a:t>
            </a:r>
          </a:p>
          <a:p>
            <a:r>
              <a:rPr lang="ru-RU" sz="2200" dirty="0">
                <a:latin typeface="Times New Roman" panose="02020603050405020304" pitchFamily="18" charset="0"/>
                <a:cs typeface="Times New Roman" panose="02020603050405020304" pitchFamily="18" charset="0"/>
              </a:rPr>
              <a:t>Питание САУ 24 В постоянного тока</a:t>
            </a:r>
            <a:r>
              <a:rPr lang="en-US" sz="2200" dirty="0">
                <a:latin typeface="Times New Roman" panose="02020603050405020304" pitchFamily="18" charset="0"/>
                <a:cs typeface="Times New Roman" panose="02020603050405020304" pitchFamily="18" charset="0"/>
              </a:rPr>
              <a:t> </a:t>
            </a:r>
            <a:r>
              <a:rPr lang="ru-RU" sz="2200" dirty="0">
                <a:latin typeface="Times New Roman" panose="02020603050405020304" pitchFamily="18" charset="0"/>
                <a:cs typeface="Times New Roman" panose="02020603050405020304" pitchFamily="18" charset="0"/>
              </a:rPr>
              <a:t>на входе</a:t>
            </a:r>
          </a:p>
          <a:p>
            <a:r>
              <a:rPr lang="ru-RU" sz="2200" dirty="0">
                <a:latin typeface="Times New Roman" panose="02020603050405020304" pitchFamily="18" charset="0"/>
                <a:cs typeface="Times New Roman" panose="02020603050405020304" pitchFamily="18" charset="0"/>
              </a:rPr>
              <a:t>Основное питание 120 В постоянного тока</a:t>
            </a:r>
            <a:r>
              <a:rPr lang="en-US" sz="2200" dirty="0">
                <a:latin typeface="Times New Roman" panose="02020603050405020304" pitchFamily="18" charset="0"/>
                <a:cs typeface="Times New Roman" panose="02020603050405020304" pitchFamily="18" charset="0"/>
              </a:rPr>
              <a:t>;</a:t>
            </a:r>
          </a:p>
          <a:p>
            <a:r>
              <a:rPr lang="ru-RU" sz="2200" dirty="0">
                <a:latin typeface="Times New Roman" panose="02020603050405020304" pitchFamily="18" charset="0"/>
                <a:cs typeface="Times New Roman" panose="02020603050405020304" pitchFamily="18" charset="0"/>
              </a:rPr>
              <a:t>Контрольный интерфейс с последовательным каналом связи</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Возможность непосредственного программирования</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Контроль вибрации</a:t>
            </a:r>
            <a:r>
              <a:rPr lang="en-US" sz="2200" dirty="0">
                <a:latin typeface="Times New Roman" panose="02020603050405020304" pitchFamily="18" charset="0"/>
                <a:cs typeface="Times New Roman" panose="02020603050405020304" pitchFamily="18" charset="0"/>
              </a:rPr>
              <a:t>;</a:t>
            </a:r>
          </a:p>
          <a:p>
            <a:pPr marL="109728" indent="0">
              <a:buNone/>
            </a:pPr>
            <a:endParaRPr lang="en-US" sz="2200" dirty="0">
              <a:latin typeface="Times New Roman" panose="02020603050405020304" pitchFamily="18" charset="0"/>
              <a:cs typeface="Times New Roman" panose="02020603050405020304" pitchFamily="18" charset="0"/>
            </a:endParaRPr>
          </a:p>
          <a:p>
            <a:r>
              <a:rPr lang="ru-RU" sz="2200" b="1" dirty="0">
                <a:latin typeface="Times New Roman" panose="02020603050405020304" pitchFamily="18" charset="0"/>
                <a:cs typeface="Times New Roman" panose="02020603050405020304" pitchFamily="18" charset="0"/>
              </a:rPr>
              <a:t>Система воспроизведения и контроля ТТ4000</a:t>
            </a:r>
            <a:r>
              <a:rPr lang="en-US" sz="2200" b="1" dirty="0">
                <a:latin typeface="Times New Roman" panose="02020603050405020304" pitchFamily="18" charset="0"/>
                <a:cs typeface="Times New Roman" panose="02020603050405020304" pitchFamily="18" charset="0"/>
              </a:rPr>
              <a:t>;</a:t>
            </a:r>
            <a:endParaRPr lang="ru-RU" sz="2200" b="1"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1. Множественные экраны дисплея оператора</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Сбор и воспроизведение данных</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r>
              <a:rPr lang="ru-RU" sz="22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a:t>
            </a:r>
            <a:r>
              <a:rPr lang="ru-RU" sz="2200" dirty="0">
                <a:latin typeface="Times New Roman" panose="02020603050405020304" pitchFamily="18" charset="0"/>
                <a:cs typeface="Times New Roman" panose="02020603050405020304" pitchFamily="18" charset="0"/>
              </a:rPr>
              <a:t> Характеристика турбины и компрессора</a:t>
            </a:r>
            <a:r>
              <a:rPr lang="en-US"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cs typeface="Times New Roman" panose="02020603050405020304" pitchFamily="18" charset="0"/>
            </a:endParaRPr>
          </a:p>
          <a:p>
            <a:endParaRPr lang="ru-RU"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3620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066800"/>
          </a:xfrm>
        </p:spPr>
        <p:txBody>
          <a:bodyPr>
            <a:normAutofit/>
          </a:bodyPr>
          <a:lstStyle/>
          <a:p>
            <a:r>
              <a:rPr lang="ru-RU" sz="2800" b="1" dirty="0" smtClean="0">
                <a:latin typeface="Times New Roman" panose="02020603050405020304" pitchFamily="18" charset="0"/>
                <a:cs typeface="Times New Roman" panose="02020603050405020304" pitchFamily="18" charset="0"/>
              </a:rPr>
              <a:t>         Аварийный останов без стравливания.</a:t>
            </a:r>
            <a:endParaRPr lang="ru-RU" sz="28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28600" y="1371600"/>
            <a:ext cx="8686800" cy="5202936"/>
          </a:xfrm>
        </p:spPr>
        <p:txBody>
          <a:bodyPr>
            <a:normAutofit fontScale="85000" lnSpcReduction="20000"/>
          </a:bodyPr>
          <a:lstStyle/>
          <a:p>
            <a:r>
              <a:rPr lang="ru-RU" dirty="0" smtClean="0"/>
              <a:t>Аварийный останов без стравливания предназначен для ограничения </a:t>
            </a:r>
            <a:r>
              <a:rPr lang="ru-RU" dirty="0"/>
              <a:t>сбросов газа в атмосферу из контура нагнетателя при пуске и останове </a:t>
            </a:r>
            <a:r>
              <a:rPr lang="ru-RU" dirty="0" smtClean="0"/>
              <a:t>ГПА.</a:t>
            </a:r>
          </a:p>
          <a:p>
            <a:r>
              <a:rPr lang="ru-RU" dirty="0" smtClean="0"/>
              <a:t>ПРИМЕР: Произошел аварийный останов по причине высокого перепада давления на фильтре системы смазки: в этом случаи необходимости стравливания контура компрессора нет. Так как данная систем не влияет на безопасность и нет угрозы прорыва газа через уплотнения компрессора.</a:t>
            </a:r>
          </a:p>
          <a:p>
            <a:r>
              <a:rPr lang="ru-RU" dirty="0" smtClean="0"/>
              <a:t>Алгоритм аварийного останова схож с алгоритмом нормального останова за исключением режима охлаждения </a:t>
            </a:r>
            <a:r>
              <a:rPr lang="ru-RU" dirty="0">
                <a:latin typeface="Times New Roman" panose="02020603050405020304" pitchFamily="18" charset="0"/>
                <a:cs typeface="Times New Roman" panose="02020603050405020304" pitchFamily="18" charset="0"/>
              </a:rPr>
              <a:t>(COOLDOWN</a:t>
            </a:r>
            <a:r>
              <a:rPr lang="ru-RU" dirty="0" smtClean="0">
                <a:latin typeface="Times New Roman" panose="02020603050405020304" pitchFamily="18" charset="0"/>
                <a:cs typeface="Times New Roman" panose="02020603050405020304" pitchFamily="18" charset="0"/>
              </a:rPr>
              <a:t>). При активации аварийного останова отсечной стопорный клапан закрывается моментально и происходит погасание пламени в двигателе. Активировать аварийный останов можно нажав 2 раза подряд кнопку нормального останова( произойдет аварийный останов без стравливания)</a:t>
            </a:r>
            <a:endParaRPr lang="ru-RU" dirty="0"/>
          </a:p>
        </p:txBody>
      </p:sp>
    </p:spTree>
    <p:extLst>
      <p:ext uri="{BB962C8B-B14F-4D97-AF65-F5344CB8AC3E}">
        <p14:creationId xmlns:p14="http://schemas.microsoft.com/office/powerpoint/2010/main" val="32775793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57200"/>
            <a:ext cx="8229600" cy="1066800"/>
          </a:xfrm>
        </p:spPr>
        <p:txBody>
          <a:bodyPr>
            <a:normAutofit/>
          </a:bodyPr>
          <a:lstStyle/>
          <a:p>
            <a:r>
              <a:rPr lang="ru-RU" sz="3200" dirty="0" smtClean="0">
                <a:latin typeface="Times New Roman" panose="02020603050405020304" pitchFamily="18" charset="0"/>
                <a:cs typeface="Times New Roman" panose="02020603050405020304" pitchFamily="18" charset="0"/>
              </a:rPr>
              <a:t>            </a:t>
            </a:r>
            <a:r>
              <a:rPr lang="ru-RU" sz="3200" b="1" dirty="0" smtClean="0">
                <a:latin typeface="Times New Roman" panose="02020603050405020304" pitchFamily="18" charset="0"/>
                <a:cs typeface="Times New Roman" panose="02020603050405020304" pitchFamily="18" charset="0"/>
              </a:rPr>
              <a:t>Экстренный останов ГПА</a:t>
            </a:r>
            <a:endParaRPr lang="ru-RU" sz="3200" b="1" dirty="0">
              <a:latin typeface="Times New Roman" panose="02020603050405020304" pitchFamily="18" charset="0"/>
              <a:cs typeface="Times New Roman" panose="02020603050405020304" pitchFamily="18" charset="0"/>
            </a:endParaRPr>
          </a:p>
        </p:txBody>
      </p:sp>
      <p:sp>
        <p:nvSpPr>
          <p:cNvPr id="3" name="Объект 2"/>
          <p:cNvSpPr>
            <a:spLocks noGrp="1"/>
          </p:cNvSpPr>
          <p:nvPr>
            <p:ph idx="1"/>
          </p:nvPr>
        </p:nvSpPr>
        <p:spPr>
          <a:xfrm>
            <a:off x="228600" y="1371600"/>
            <a:ext cx="8686800" cy="5202936"/>
          </a:xfrm>
        </p:spPr>
        <p:txBody>
          <a:bodyPr>
            <a:normAutofit fontScale="70000" lnSpcReduction="20000"/>
          </a:bodyPr>
          <a:lstStyle/>
          <a:p>
            <a:r>
              <a:rPr lang="ru-RU" dirty="0" smtClean="0"/>
              <a:t>Система управления ГПА оснащена блоком </a:t>
            </a:r>
            <a:r>
              <a:rPr lang="ru-RU" dirty="0"/>
              <a:t>экстренного останова </a:t>
            </a:r>
            <a:r>
              <a:rPr lang="ru-RU" dirty="0" smtClean="0"/>
              <a:t>, </a:t>
            </a:r>
            <a:r>
              <a:rPr lang="ru-RU" dirty="0"/>
              <a:t>обеспечивающим экстренный аварийный останов ГПА со стравливанием газа из полости компрессора </a:t>
            </a:r>
            <a:r>
              <a:rPr lang="ru-RU" dirty="0" smtClean="0"/>
              <a:t>при </a:t>
            </a:r>
            <a:r>
              <a:rPr lang="ru-RU" dirty="0"/>
              <a:t>отказе </a:t>
            </a:r>
            <a:r>
              <a:rPr lang="ru-RU" dirty="0" smtClean="0"/>
              <a:t>контроллера . </a:t>
            </a:r>
            <a:r>
              <a:rPr lang="ru-RU" dirty="0"/>
              <a:t>БЭО полностью автономен от программно-технических средств </a:t>
            </a:r>
            <a:r>
              <a:rPr lang="ru-RU" dirty="0" smtClean="0"/>
              <a:t>системы управления по </a:t>
            </a:r>
            <a:r>
              <a:rPr lang="ru-RU" dirty="0"/>
              <a:t>питанию и средствам управления исполнительными механизмами. </a:t>
            </a:r>
            <a:r>
              <a:rPr lang="ru-RU" dirty="0" smtClean="0"/>
              <a:t>К </a:t>
            </a:r>
            <a:r>
              <a:rPr lang="ru-RU" dirty="0"/>
              <a:t>блоку управления подсоединены аналоговые и дискретные датчики, исполнительные механизмы, крановая обвязка </a:t>
            </a:r>
            <a:r>
              <a:rPr lang="ru-RU" dirty="0" smtClean="0"/>
              <a:t>, сигнализаторы и реле времени. По физическим линиям сигналы к исполнительным механизмам через определенный промежуток времени  поступают через реле времени для их закрытия и при необходимости открытия минуя логические схемы контролера.</a:t>
            </a:r>
            <a:r>
              <a:rPr lang="ru-RU" dirty="0"/>
              <a:t> Алгоритм экстренного аварийного останова заключается во включении </a:t>
            </a:r>
            <a:r>
              <a:rPr lang="ru-RU" dirty="0" smtClean="0"/>
              <a:t>аварийного маслонасоса, </a:t>
            </a:r>
            <a:r>
              <a:rPr lang="ru-RU" dirty="0"/>
              <a:t>перестановке топливных клапанов и основных агрегатных кранов в состояние, соответствующее аварийному останову.</a:t>
            </a:r>
          </a:p>
          <a:p>
            <a:endParaRPr lang="ru-RU" dirty="0" smtClean="0"/>
          </a:p>
          <a:p>
            <a:r>
              <a:rPr lang="ru-RU" dirty="0"/>
              <a:t>Э</a:t>
            </a:r>
            <a:r>
              <a:rPr lang="ru-RU" dirty="0" smtClean="0"/>
              <a:t>кстренный  останов  </a:t>
            </a:r>
            <a:r>
              <a:rPr lang="ru-RU" dirty="0"/>
              <a:t>предназначен для реализации экстренного аварийного останова ГПА при полном отказе средств автоматики (одновременный отказ источников первичного электропитания</a:t>
            </a:r>
            <a:r>
              <a:rPr lang="ru-RU" dirty="0" smtClean="0"/>
              <a:t>). </a:t>
            </a:r>
            <a:endParaRPr lang="ru-RU" dirty="0"/>
          </a:p>
        </p:txBody>
      </p:sp>
    </p:spTree>
    <p:extLst>
      <p:ext uri="{BB962C8B-B14F-4D97-AF65-F5344CB8AC3E}">
        <p14:creationId xmlns:p14="http://schemas.microsoft.com/office/powerpoint/2010/main" val="190561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533400"/>
            <a:ext cx="2590800" cy="2057400"/>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82" y="2743200"/>
            <a:ext cx="2590800" cy="2141561"/>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711958"/>
            <a:ext cx="2514600" cy="2354239"/>
          </a:xfrm>
          <a:prstGeom prst="rect">
            <a:avLst/>
          </a:prstGeom>
        </p:spPr>
      </p:pic>
      <p:sp>
        <p:nvSpPr>
          <p:cNvPr id="7" name="Прямоугольник 6"/>
          <p:cNvSpPr/>
          <p:nvPr/>
        </p:nvSpPr>
        <p:spPr>
          <a:xfrm>
            <a:off x="2819400" y="990600"/>
            <a:ext cx="1750325" cy="10668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Основной пульт управления ГПА</a:t>
            </a:r>
          </a:p>
        </p:txBody>
      </p:sp>
      <p:sp>
        <p:nvSpPr>
          <p:cNvPr id="8" name="Прямоугольник 7"/>
          <p:cNvSpPr/>
          <p:nvPr/>
        </p:nvSpPr>
        <p:spPr>
          <a:xfrm>
            <a:off x="2852382" y="3289679"/>
            <a:ext cx="2176818" cy="10668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Контроллер</a:t>
            </a:r>
            <a:r>
              <a:rPr lang="ru-RU" b="1" dirty="0">
                <a:solidFill>
                  <a:srgbClr val="FF0000"/>
                </a:solidFill>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ALLEN-BRADLEY</a:t>
            </a:r>
            <a:r>
              <a:rPr lang="ru-RU" sz="2400" b="1" dirty="0">
                <a:solidFill>
                  <a:srgbClr val="FF0000"/>
                </a:solidFill>
                <a:latin typeface="Times New Roman" panose="02020603050405020304" pitchFamily="18" charset="0"/>
                <a:cs typeface="Times New Roman" panose="02020603050405020304" pitchFamily="18" charset="0"/>
              </a:rPr>
              <a:t>-5563</a:t>
            </a:r>
            <a:endParaRPr lang="en-US" sz="2400" b="1" dirty="0">
              <a:solidFill>
                <a:srgbClr val="FF0000"/>
              </a:solidFill>
              <a:latin typeface="Times New Roman" panose="02020603050405020304" pitchFamily="18" charset="0"/>
              <a:cs typeface="Times New Roman" panose="02020603050405020304" pitchFamily="18" charset="0"/>
            </a:endParaRPr>
          </a:p>
        </p:txBody>
      </p:sp>
      <p:sp>
        <p:nvSpPr>
          <p:cNvPr id="9" name="Прямоугольник 8"/>
          <p:cNvSpPr/>
          <p:nvPr/>
        </p:nvSpPr>
        <p:spPr>
          <a:xfrm>
            <a:off x="6248400" y="3066197"/>
            <a:ext cx="2514600" cy="10668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Система мониторинга вибрации и осевого смещения </a:t>
            </a:r>
            <a:endParaRPr lang="en-US" sz="2400" b="1" dirty="0">
              <a:solidFill>
                <a:srgbClr val="FF0000"/>
              </a:solidFill>
              <a:latin typeface="Times New Roman" panose="02020603050405020304" pitchFamily="18" charset="0"/>
              <a:cs typeface="Times New Roman" panose="02020603050405020304" pitchFamily="18" charset="0"/>
            </a:endParaRPr>
          </a:p>
        </p:txBody>
      </p:sp>
      <p:pic>
        <p:nvPicPr>
          <p:cNvPr id="10" name="Рисунок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857" y="4942195"/>
            <a:ext cx="2588525" cy="1763405"/>
          </a:xfrm>
          <a:prstGeom prst="rect">
            <a:avLst/>
          </a:prstGeom>
        </p:spPr>
      </p:pic>
      <p:sp>
        <p:nvSpPr>
          <p:cNvPr id="11" name="Прямоугольник 10"/>
          <p:cNvSpPr/>
          <p:nvPr/>
        </p:nvSpPr>
        <p:spPr>
          <a:xfrm>
            <a:off x="2852382" y="5290496"/>
            <a:ext cx="2176818" cy="111030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Контроллер системы углекислотного пожаротушения </a:t>
            </a: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071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81000" y="533400"/>
            <a:ext cx="8458200" cy="1066800"/>
          </a:xfrm>
        </p:spPr>
        <p:txBody>
          <a:bodyPr>
            <a:normAutofit/>
          </a:bodyPr>
          <a:lstStyle/>
          <a:p>
            <a:pPr algn="ctr"/>
            <a:r>
              <a:rPr lang="ru-RU" sz="3400" b="1" dirty="0">
                <a:latin typeface="Times New Roman" panose="02020603050405020304" pitchFamily="18" charset="0"/>
                <a:cs typeface="Times New Roman" panose="02020603050405020304" pitchFamily="18" charset="0"/>
              </a:rPr>
              <a:t>Назначение и цели автоматизации ГПА</a:t>
            </a:r>
          </a:p>
        </p:txBody>
      </p:sp>
      <p:sp>
        <p:nvSpPr>
          <p:cNvPr id="3" name="Объект 2"/>
          <p:cNvSpPr>
            <a:spLocks noGrp="1"/>
          </p:cNvSpPr>
          <p:nvPr>
            <p:ph idx="1"/>
          </p:nvPr>
        </p:nvSpPr>
        <p:spPr>
          <a:xfrm>
            <a:off x="152400" y="1600200"/>
            <a:ext cx="8839200" cy="5257800"/>
          </a:xfrm>
        </p:spPr>
        <p:txBody>
          <a:bodyPr>
            <a:noAutofit/>
          </a:bodyPr>
          <a:lstStyle/>
          <a:p>
            <a:pPr algn="just"/>
            <a:r>
              <a:rPr lang="ru-RU" sz="1800" dirty="0">
                <a:latin typeface="Times New Roman" panose="02020603050405020304" pitchFamily="18" charset="0"/>
                <a:cs typeface="Times New Roman" panose="02020603050405020304" pitchFamily="18" charset="0"/>
              </a:rPr>
              <a:t>стабилизация на заданном уровне основного технологического параметра ГПА, в качестве которого могут быть выбраны один из следующих параметров: давление газа за или перед газовым компрессором, расход газа через компрессор; повышение оперативности контроля и управления технологическим процессом </a:t>
            </a:r>
            <a:r>
              <a:rPr lang="ru-RU" sz="1800" dirty="0" err="1">
                <a:latin typeface="Times New Roman" panose="02020603050405020304" pitchFamily="18" charset="0"/>
                <a:cs typeface="Times New Roman" panose="02020603050405020304" pitchFamily="18" charset="0"/>
              </a:rPr>
              <a:t>компримирования</a:t>
            </a:r>
            <a:r>
              <a:rPr lang="ru-RU" sz="1800" dirty="0">
                <a:latin typeface="Times New Roman" panose="02020603050405020304" pitchFamily="18" charset="0"/>
                <a:cs typeface="Times New Roman" panose="02020603050405020304" pitchFamily="18" charset="0"/>
              </a:rPr>
              <a:t> газа достигается путем предоставления широкого спектра информации о работе КЦ на пульт управления;</a:t>
            </a:r>
          </a:p>
          <a:p>
            <a:pPr algn="just"/>
            <a:r>
              <a:rPr lang="ru-RU" sz="1800" dirty="0">
                <a:latin typeface="Times New Roman" panose="02020603050405020304" pitchFamily="18" charset="0"/>
                <a:cs typeface="Times New Roman" panose="02020603050405020304" pitchFamily="18" charset="0"/>
              </a:rPr>
              <a:t>обеспечение стабильной работы газового компрессора в режиме, близком к срыву газового потока и возникновения </a:t>
            </a:r>
            <a:r>
              <a:rPr lang="ru-RU" sz="1800" dirty="0" err="1">
                <a:latin typeface="Times New Roman" panose="02020603050405020304" pitchFamily="18" charset="0"/>
                <a:cs typeface="Times New Roman" panose="02020603050405020304" pitchFamily="18" charset="0"/>
              </a:rPr>
              <a:t>помпажа</a:t>
            </a:r>
            <a:r>
              <a:rPr lang="ru-RU" sz="1800" dirty="0">
                <a:latin typeface="Times New Roman" panose="02020603050405020304" pitchFamily="18" charset="0"/>
                <a:cs typeface="Times New Roman" panose="02020603050405020304" pitchFamily="18" charset="0"/>
              </a:rPr>
              <a:t>, который может привести к повреждению компрессора и другого оборудования ГПА. Работа в зоне, примыкающей к границе </a:t>
            </a:r>
            <a:r>
              <a:rPr lang="ru-RU" sz="1800" dirty="0" err="1">
                <a:latin typeface="Times New Roman" panose="02020603050405020304" pitchFamily="18" charset="0"/>
                <a:cs typeface="Times New Roman" panose="02020603050405020304" pitchFamily="18" charset="0"/>
              </a:rPr>
              <a:t>помпажа</a:t>
            </a:r>
            <a:r>
              <a:rPr lang="ru-RU" sz="1800" dirty="0">
                <a:latin typeface="Times New Roman" panose="02020603050405020304" pitchFamily="18" charset="0"/>
                <a:cs typeface="Times New Roman" panose="02020603050405020304" pitchFamily="18" charset="0"/>
              </a:rPr>
              <a:t> позволяет обеспечить максимальную эффективность ГПА (минимизацию расхода топливного газа для газотурбинного двигателя при максимальном расходе перекачиваемого газа)</a:t>
            </a:r>
            <a:r>
              <a:rPr lang="en-US" sz="1800" dirty="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a:p>
            <a:pPr algn="just"/>
            <a:r>
              <a:rPr lang="ru-RU" sz="1800" dirty="0">
                <a:latin typeface="Times New Roman" panose="02020603050405020304" pitchFamily="18" charset="0"/>
                <a:cs typeface="Times New Roman" panose="02020603050405020304" pitchFamily="18" charset="0"/>
              </a:rPr>
              <a:t>обеспечение максимальной безопасности эксплуатации ГПА и сохранения условий окружающей среды — достигается за счет автоматического контроля выхода параметров за технологические и аварийные границы, выработке решений по управлению ГПА и цехом в целом с целью предотвращения попадания режимов в критические зоны, идентификации аварийных ситуаций, выбором и реализацией соответствующих алгоритмов аварийной защиты</a:t>
            </a:r>
            <a:r>
              <a:rPr lang="en-US" sz="1800" dirty="0">
                <a:latin typeface="Times New Roman" panose="02020603050405020304" pitchFamily="18" charset="0"/>
                <a:cs typeface="Times New Roman" panose="02020603050405020304" pitchFamily="18" charset="0"/>
              </a:rPr>
              <a:t>;</a:t>
            </a:r>
            <a:endParaRPr lang="ru-RU"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7737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Городская">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Начальная">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Городская">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9279</TotalTime>
  <Words>4570</Words>
  <Application>Microsoft Office PowerPoint</Application>
  <PresentationFormat>Экран (4:3)</PresentationFormat>
  <Paragraphs>566</Paragraphs>
  <Slides>71</Slides>
  <Notes>5</Notes>
  <HiddenSlides>0</HiddenSlides>
  <MMClips>0</MMClips>
  <ScaleCrop>false</ScaleCrop>
  <HeadingPairs>
    <vt:vector size="4" baseType="variant">
      <vt:variant>
        <vt:lpstr>Тема</vt:lpstr>
      </vt:variant>
      <vt:variant>
        <vt:i4>1</vt:i4>
      </vt:variant>
      <vt:variant>
        <vt:lpstr>Заголовки слайдов</vt:lpstr>
      </vt:variant>
      <vt:variant>
        <vt:i4>71</vt:i4>
      </vt:variant>
    </vt:vector>
  </HeadingPairs>
  <TitlesOfParts>
    <vt:vector size="72" baseType="lpstr">
      <vt:lpstr>1_Городская</vt:lpstr>
      <vt:lpstr>Презентация PowerPoint</vt:lpstr>
      <vt:lpstr> Алгоритм пуска и останова Газоперекачивающего агрегата Solar Модель: Titan 130   </vt:lpstr>
      <vt:lpstr>Презентация PowerPoint</vt:lpstr>
      <vt:lpstr>Презентация PowerPoint</vt:lpstr>
      <vt:lpstr>Основные технические параметры.</vt:lpstr>
      <vt:lpstr>Алгоритмы управления агрегатом Solar Системы, участвующие в алгоритме управления пуском и остановом</vt:lpstr>
      <vt:lpstr>     Система управления «Turbotronic»</vt:lpstr>
      <vt:lpstr>Презентация PowerPoint</vt:lpstr>
      <vt:lpstr>Назначение и цели автоматизации ГПА</vt:lpstr>
      <vt:lpstr>Назначения вспомогательных систем ГПА</vt:lpstr>
      <vt:lpstr>Схема системы смазки ГПА Solar </vt:lpstr>
      <vt:lpstr>Основные параметры системы смазки ГПА Solar</vt:lpstr>
      <vt:lpstr>л</vt:lpstr>
      <vt:lpstr>Презентация PowerPoint</vt:lpstr>
      <vt:lpstr>Презентация PowerPoint</vt:lpstr>
      <vt:lpstr>Презентация PowerPoint</vt:lpstr>
      <vt:lpstr>               Система уплотнения </vt:lpstr>
      <vt:lpstr>Презентация PowerPoint</vt:lpstr>
      <vt:lpstr>Презентация PowerPoint</vt:lpstr>
      <vt:lpstr>Презентация PowerPoint</vt:lpstr>
      <vt:lpstr>Презентация PowerPoint</vt:lpstr>
      <vt:lpstr>КЛАПАН РЕГУЛИРОВАНИЯ ПЕРЕПАДА ДАВЛЕНИЯ ПРОМЕЖУТОЧНОГО ВОЗДУХА</vt:lpstr>
      <vt:lpstr>Система промежуточного воздуха </vt:lpstr>
      <vt:lpstr>Топливная система ГПА Solar</vt:lpstr>
      <vt:lpstr>Презентация PowerPoint</vt:lpstr>
      <vt:lpstr>Презентация PowerPoint</vt:lpstr>
      <vt:lpstr>Презентация PowerPoint</vt:lpstr>
      <vt:lpstr>Шкаф управления внешней обработки топлива</vt:lpstr>
      <vt:lpstr>Презентация PowerPoint</vt:lpstr>
      <vt:lpstr>Электроснабжение ГПА</vt:lpstr>
      <vt:lpstr>Презентация PowerPoint</vt:lpstr>
      <vt:lpstr>Запуск газоперекачивающего агрегата Solar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Мониторинг параметров и архивных данных ГПА</vt:lpstr>
      <vt:lpstr>1. Просмотр архивных данных непосредственно с программного обеспечения ГПА</vt:lpstr>
      <vt:lpstr>2. Основные параметры выводимые системой SCADA</vt:lpstr>
      <vt:lpstr>3. Файл в формате EXCEL </vt:lpstr>
      <vt:lpstr>4. Программное обеспечение StripchartOPC </vt:lpstr>
      <vt:lpstr>Презентация PowerPoint</vt:lpstr>
      <vt:lpstr>Презентация PowerPoint</vt:lpstr>
      <vt:lpstr>Презентация PowerPoint</vt:lpstr>
      <vt:lpstr>                Аварийный останов ГПА</vt:lpstr>
      <vt:lpstr>       Аварийный останов со стравливанием</vt:lpstr>
      <vt:lpstr>         Аварийный останов без стравливания.</vt:lpstr>
      <vt:lpstr>            Экстренный останов ГПА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Алгоритм пуска. Газотурбинный компрессор Titan 130</dc:title>
  <cp:lastModifiedBy>1001</cp:lastModifiedBy>
  <cp:revision>609</cp:revision>
  <dcterms:modified xsi:type="dcterms:W3CDTF">2023-02-14T12:39:02Z</dcterms:modified>
</cp:coreProperties>
</file>